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7"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8" r:id="rId52"/>
    <p:sldId id="305" r:id="rId53"/>
    <p:sldId id="306"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2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en-US"/>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en-US"/>
          </a:p>
        </p:txBody>
      </p:sp>
      <p:sp>
        <p:nvSpPr>
          <p:cNvPr id="4" name="Tijdelijke aanduiding voor datum 3"/>
          <p:cNvSpPr>
            <a:spLocks noGrp="1"/>
          </p:cNvSpPr>
          <p:nvPr>
            <p:ph type="dt" sz="half" idx="10"/>
          </p:nvPr>
        </p:nvSpPr>
        <p:spPr/>
        <p:txBody>
          <a:bodyPr/>
          <a:lstStyle/>
          <a:p>
            <a:fld id="{2261F25A-CC26-4771-B05A-557045920FD9}" type="datetimeFigureOut">
              <a:rPr lang="en-US" smtClean="0"/>
              <a:pPr/>
              <a:t>9/2/2012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F331BC77-C5D4-48E1-8DC0-22D0105CDA2F}"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2261F25A-CC26-4771-B05A-557045920FD9}" type="datetimeFigureOut">
              <a:rPr lang="en-US" smtClean="0"/>
              <a:pPr/>
              <a:t>9/2/2012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F331BC77-C5D4-48E1-8DC0-22D0105CDA2F}"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en-US"/>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2261F25A-CC26-4771-B05A-557045920FD9}" type="datetimeFigureOut">
              <a:rPr lang="en-US" smtClean="0"/>
              <a:pPr/>
              <a:t>9/2/2012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F331BC77-C5D4-48E1-8DC0-22D0105CDA2F}"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2261F25A-CC26-4771-B05A-557045920FD9}" type="datetimeFigureOut">
              <a:rPr lang="en-US" smtClean="0"/>
              <a:pPr/>
              <a:t>9/2/2012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F331BC77-C5D4-48E1-8DC0-22D0105CDA2F}"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US"/>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2261F25A-CC26-4771-B05A-557045920FD9}" type="datetimeFigureOut">
              <a:rPr lang="en-US" smtClean="0"/>
              <a:pPr/>
              <a:t>9/2/2012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F331BC77-C5D4-48E1-8DC0-22D0105CDA2F}"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datum 4"/>
          <p:cNvSpPr>
            <a:spLocks noGrp="1"/>
          </p:cNvSpPr>
          <p:nvPr>
            <p:ph type="dt" sz="half" idx="10"/>
          </p:nvPr>
        </p:nvSpPr>
        <p:spPr/>
        <p:txBody>
          <a:bodyPr/>
          <a:lstStyle/>
          <a:p>
            <a:fld id="{2261F25A-CC26-4771-B05A-557045920FD9}" type="datetimeFigureOut">
              <a:rPr lang="en-US" smtClean="0"/>
              <a:pPr/>
              <a:t>9/2/2012</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F331BC77-C5D4-48E1-8DC0-22D0105CDA2F}"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en-US"/>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Tijdelijke aanduiding voor datum 6"/>
          <p:cNvSpPr>
            <a:spLocks noGrp="1"/>
          </p:cNvSpPr>
          <p:nvPr>
            <p:ph type="dt" sz="half" idx="10"/>
          </p:nvPr>
        </p:nvSpPr>
        <p:spPr/>
        <p:txBody>
          <a:bodyPr/>
          <a:lstStyle/>
          <a:p>
            <a:fld id="{2261F25A-CC26-4771-B05A-557045920FD9}" type="datetimeFigureOut">
              <a:rPr lang="en-US" smtClean="0"/>
              <a:pPr/>
              <a:t>9/2/2012</a:t>
            </a:fld>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F331BC77-C5D4-48E1-8DC0-22D0105CDA2F}"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datum 2"/>
          <p:cNvSpPr>
            <a:spLocks noGrp="1"/>
          </p:cNvSpPr>
          <p:nvPr>
            <p:ph type="dt" sz="half" idx="10"/>
          </p:nvPr>
        </p:nvSpPr>
        <p:spPr/>
        <p:txBody>
          <a:bodyPr/>
          <a:lstStyle/>
          <a:p>
            <a:fld id="{2261F25A-CC26-4771-B05A-557045920FD9}" type="datetimeFigureOut">
              <a:rPr lang="en-US" smtClean="0"/>
              <a:pPr/>
              <a:t>9/2/2012</a:t>
            </a:fld>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F331BC77-C5D4-48E1-8DC0-22D0105CDA2F}"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261F25A-CC26-4771-B05A-557045920FD9}" type="datetimeFigureOut">
              <a:rPr lang="en-US" smtClean="0"/>
              <a:pPr/>
              <a:t>9/2/2012</a:t>
            </a:fld>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F331BC77-C5D4-48E1-8DC0-22D0105CDA2F}"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US"/>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261F25A-CC26-4771-B05A-557045920FD9}" type="datetimeFigureOut">
              <a:rPr lang="en-US" smtClean="0"/>
              <a:pPr/>
              <a:t>9/2/2012</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F331BC77-C5D4-48E1-8DC0-22D0105CDA2F}"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US"/>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261F25A-CC26-4771-B05A-557045920FD9}" type="datetimeFigureOut">
              <a:rPr lang="en-US" smtClean="0"/>
              <a:pPr/>
              <a:t>9/2/2012</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F331BC77-C5D4-48E1-8DC0-22D0105CDA2F}"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en-US"/>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1F25A-CC26-4771-B05A-557045920FD9}" type="datetimeFigureOut">
              <a:rPr lang="en-US" smtClean="0"/>
              <a:pPr/>
              <a:t>9/2/2012</a:t>
            </a:fld>
            <a:endParaRPr lang="en-US"/>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1BC77-C5D4-48E1-8DC0-22D0105CDA2F}"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533400"/>
            <a:ext cx="7772400" cy="1470025"/>
          </a:xfrm>
        </p:spPr>
        <p:txBody>
          <a:bodyPr/>
          <a:lstStyle/>
          <a:p>
            <a:r>
              <a:rPr lang="en-US" b="1" dirty="0" smtClean="0"/>
              <a:t>!!</a:t>
            </a:r>
            <a:r>
              <a:rPr lang="en-US" b="1" dirty="0" err="1" smtClean="0"/>
              <a:t>Presentatie</a:t>
            </a:r>
            <a:r>
              <a:rPr lang="en-US" b="1" dirty="0" smtClean="0"/>
              <a:t> 40 </a:t>
            </a:r>
            <a:r>
              <a:rPr lang="en-US" b="1" dirty="0" err="1" smtClean="0"/>
              <a:t>jaar</a:t>
            </a:r>
            <a:r>
              <a:rPr lang="en-US" b="1" dirty="0" smtClean="0"/>
              <a:t> SMJ!!</a:t>
            </a:r>
            <a:r>
              <a:rPr lang="en-US" dirty="0" smtClean="0"/>
              <a:t/>
            </a:r>
            <a:br>
              <a:rPr lang="en-US" dirty="0" smtClean="0"/>
            </a:br>
            <a:endParaRPr lang="en-US" dirty="0"/>
          </a:p>
        </p:txBody>
      </p:sp>
      <p:sp>
        <p:nvSpPr>
          <p:cNvPr id="3" name="Ondertitel 2"/>
          <p:cNvSpPr>
            <a:spLocks noGrp="1"/>
          </p:cNvSpPr>
          <p:nvPr>
            <p:ph type="subTitle" idx="1"/>
          </p:nvPr>
        </p:nvSpPr>
        <p:spPr>
          <a:xfrm>
            <a:off x="228600" y="1371600"/>
            <a:ext cx="8610600" cy="5181600"/>
          </a:xfrm>
        </p:spPr>
        <p:txBody>
          <a:bodyPr>
            <a:normAutofit fontScale="77500" lnSpcReduction="20000"/>
          </a:bodyPr>
          <a:lstStyle/>
          <a:p>
            <a:r>
              <a:rPr lang="en-US" b="1" dirty="0"/>
              <a:t>!!</a:t>
            </a:r>
            <a:r>
              <a:rPr lang="en-US" b="1" dirty="0" err="1"/>
              <a:t>Presentatie</a:t>
            </a:r>
            <a:r>
              <a:rPr lang="en-US" b="1" dirty="0"/>
              <a:t> 40 </a:t>
            </a:r>
            <a:r>
              <a:rPr lang="en-US" b="1" dirty="0" err="1"/>
              <a:t>jaar</a:t>
            </a:r>
            <a:r>
              <a:rPr lang="en-US" b="1" dirty="0"/>
              <a:t> SMJ!!</a:t>
            </a:r>
            <a:endParaRPr lang="en-US" dirty="0"/>
          </a:p>
          <a:p>
            <a:r>
              <a:rPr lang="en-US" b="1" dirty="0"/>
              <a:t> </a:t>
            </a:r>
            <a:endParaRPr lang="en-US" dirty="0"/>
          </a:p>
          <a:p>
            <a:r>
              <a:rPr lang="en-US" b="1" dirty="0" err="1"/>
              <a:t>Jullie</a:t>
            </a:r>
            <a:r>
              <a:rPr lang="en-US" b="1" dirty="0"/>
              <a:t> </a:t>
            </a:r>
            <a:r>
              <a:rPr lang="en-US" b="1" dirty="0" err="1"/>
              <a:t>zijn</a:t>
            </a:r>
            <a:r>
              <a:rPr lang="en-US" b="1" dirty="0"/>
              <a:t> </a:t>
            </a:r>
            <a:r>
              <a:rPr lang="en-US" b="1" dirty="0" err="1"/>
              <a:t>allen</a:t>
            </a:r>
            <a:r>
              <a:rPr lang="en-US" b="1" dirty="0"/>
              <a:t> </a:t>
            </a:r>
            <a:r>
              <a:rPr lang="en-US" b="1" dirty="0" err="1"/>
              <a:t>verbonden</a:t>
            </a:r>
            <a:r>
              <a:rPr lang="en-US" b="1" dirty="0"/>
              <a:t> met de </a:t>
            </a:r>
            <a:r>
              <a:rPr lang="en-US" b="1" dirty="0" err="1"/>
              <a:t>geschiedenis</a:t>
            </a:r>
            <a:r>
              <a:rPr lang="en-US" b="1" dirty="0"/>
              <a:t> van de SMJ en </a:t>
            </a:r>
            <a:r>
              <a:rPr lang="en-US" b="1" dirty="0" err="1"/>
              <a:t>om</a:t>
            </a:r>
            <a:r>
              <a:rPr lang="en-US" b="1" dirty="0"/>
              <a:t> die </a:t>
            </a:r>
            <a:r>
              <a:rPr lang="en-US" b="1" dirty="0" err="1"/>
              <a:t>geschiedenis</a:t>
            </a:r>
            <a:r>
              <a:rPr lang="en-US" b="1" dirty="0"/>
              <a:t> </a:t>
            </a:r>
            <a:r>
              <a:rPr lang="en-US" b="1" dirty="0" err="1"/>
              <a:t>eens</a:t>
            </a:r>
            <a:r>
              <a:rPr lang="en-US" b="1" dirty="0"/>
              <a:t> door </a:t>
            </a:r>
            <a:r>
              <a:rPr lang="en-US" b="1" dirty="0" err="1"/>
              <a:t>te</a:t>
            </a:r>
            <a:r>
              <a:rPr lang="en-US" b="1" dirty="0"/>
              <a:t> </a:t>
            </a:r>
            <a:r>
              <a:rPr lang="en-US" b="1" dirty="0" err="1"/>
              <a:t>nemen</a:t>
            </a:r>
            <a:r>
              <a:rPr lang="en-US" b="1" dirty="0"/>
              <a:t> </a:t>
            </a:r>
            <a:r>
              <a:rPr lang="en-US" b="1" dirty="0" err="1"/>
              <a:t>hebben</a:t>
            </a:r>
            <a:r>
              <a:rPr lang="en-US" b="1" dirty="0"/>
              <a:t> </a:t>
            </a:r>
            <a:r>
              <a:rPr lang="en-US" b="1" dirty="0" err="1"/>
              <a:t>wij</a:t>
            </a:r>
            <a:r>
              <a:rPr lang="en-US" b="1" dirty="0"/>
              <a:t> </a:t>
            </a:r>
            <a:r>
              <a:rPr lang="en-US" b="1" dirty="0" err="1"/>
              <a:t>een</a:t>
            </a:r>
            <a:r>
              <a:rPr lang="en-US" b="1" dirty="0"/>
              <a:t> </a:t>
            </a:r>
            <a:r>
              <a:rPr lang="en-US" b="1" dirty="0" err="1"/>
              <a:t>presentatie</a:t>
            </a:r>
            <a:r>
              <a:rPr lang="en-US" b="1" dirty="0"/>
              <a:t> </a:t>
            </a:r>
            <a:r>
              <a:rPr lang="en-US" b="1" dirty="0" err="1"/>
              <a:t>gemaakt</a:t>
            </a:r>
            <a:r>
              <a:rPr lang="en-US" b="1" dirty="0"/>
              <a:t> </a:t>
            </a:r>
            <a:r>
              <a:rPr lang="en-US" b="1" dirty="0" err="1"/>
              <a:t>waarin</a:t>
            </a:r>
            <a:r>
              <a:rPr lang="en-US" b="1" dirty="0"/>
              <a:t> per </a:t>
            </a:r>
            <a:r>
              <a:rPr lang="en-US" b="1" dirty="0" err="1"/>
              <a:t>jaar</a:t>
            </a:r>
            <a:r>
              <a:rPr lang="en-US" b="1" dirty="0"/>
              <a:t> </a:t>
            </a:r>
            <a:r>
              <a:rPr lang="en-US" b="1" dirty="0" err="1"/>
              <a:t>te</a:t>
            </a:r>
            <a:r>
              <a:rPr lang="en-US" b="1" dirty="0"/>
              <a:t> </a:t>
            </a:r>
            <a:r>
              <a:rPr lang="en-US" b="1" dirty="0" err="1"/>
              <a:t>zien</a:t>
            </a:r>
            <a:r>
              <a:rPr lang="en-US" b="1" dirty="0"/>
              <a:t> is </a:t>
            </a:r>
            <a:r>
              <a:rPr lang="en-US" b="1" dirty="0" err="1"/>
              <a:t>wat</a:t>
            </a:r>
            <a:r>
              <a:rPr lang="en-US" b="1" dirty="0"/>
              <a:t> </a:t>
            </a:r>
            <a:r>
              <a:rPr lang="en-US" b="1" dirty="0" err="1"/>
              <a:t>er</a:t>
            </a:r>
            <a:r>
              <a:rPr lang="en-US" b="1" dirty="0"/>
              <a:t> </a:t>
            </a:r>
            <a:r>
              <a:rPr lang="en-US" b="1" dirty="0" err="1"/>
              <a:t>allemaal</a:t>
            </a:r>
            <a:r>
              <a:rPr lang="en-US" b="1" dirty="0"/>
              <a:t> </a:t>
            </a:r>
            <a:r>
              <a:rPr lang="en-US" b="1" dirty="0" err="1"/>
              <a:t>gebeurde</a:t>
            </a:r>
            <a:r>
              <a:rPr lang="en-US" b="1" dirty="0"/>
              <a:t> in en </a:t>
            </a:r>
            <a:r>
              <a:rPr lang="en-US" b="1" dirty="0" err="1"/>
              <a:t>rond</a:t>
            </a:r>
            <a:r>
              <a:rPr lang="en-US" b="1" dirty="0"/>
              <a:t> de </a:t>
            </a:r>
            <a:r>
              <a:rPr lang="en-US" b="1" dirty="0" err="1"/>
              <a:t>zonnewijzer</a:t>
            </a:r>
            <a:r>
              <a:rPr lang="en-US" b="1" dirty="0"/>
              <a:t>. Het </a:t>
            </a:r>
            <a:r>
              <a:rPr lang="en-US" b="1" dirty="0" err="1"/>
              <a:t>kan</a:t>
            </a:r>
            <a:r>
              <a:rPr lang="en-US" b="1" dirty="0"/>
              <a:t> </a:t>
            </a:r>
            <a:r>
              <a:rPr lang="en-US" b="1" dirty="0" err="1"/>
              <a:t>zijn</a:t>
            </a:r>
            <a:r>
              <a:rPr lang="en-US" b="1" dirty="0"/>
              <a:t> </a:t>
            </a:r>
            <a:r>
              <a:rPr lang="en-US" b="1" dirty="0" err="1"/>
              <a:t>dat</a:t>
            </a:r>
            <a:r>
              <a:rPr lang="en-US" b="1" dirty="0"/>
              <a:t> </a:t>
            </a:r>
            <a:r>
              <a:rPr lang="en-US" b="1" dirty="0" err="1"/>
              <a:t>sommige</a:t>
            </a:r>
            <a:r>
              <a:rPr lang="en-US" b="1" dirty="0"/>
              <a:t> </a:t>
            </a:r>
            <a:r>
              <a:rPr lang="en-US" b="1" dirty="0" err="1"/>
              <a:t>fotos</a:t>
            </a:r>
            <a:r>
              <a:rPr lang="en-US" b="1" dirty="0"/>
              <a:t> </a:t>
            </a:r>
            <a:r>
              <a:rPr lang="en-US" b="1" dirty="0" err="1"/>
              <a:t>geplaatst</a:t>
            </a:r>
            <a:r>
              <a:rPr lang="en-US" b="1" dirty="0"/>
              <a:t> </a:t>
            </a:r>
            <a:r>
              <a:rPr lang="en-US" b="1" dirty="0" err="1"/>
              <a:t>zijn</a:t>
            </a:r>
            <a:r>
              <a:rPr lang="en-US" b="1" dirty="0"/>
              <a:t> </a:t>
            </a:r>
            <a:r>
              <a:rPr lang="en-US" b="1" dirty="0" err="1"/>
              <a:t>bij</a:t>
            </a:r>
            <a:r>
              <a:rPr lang="en-US" b="1" dirty="0"/>
              <a:t> </a:t>
            </a:r>
            <a:r>
              <a:rPr lang="en-US" b="1" dirty="0" err="1"/>
              <a:t>een</a:t>
            </a:r>
            <a:r>
              <a:rPr lang="en-US" b="1" dirty="0"/>
              <a:t> </a:t>
            </a:r>
            <a:r>
              <a:rPr lang="en-US" b="1" dirty="0" err="1"/>
              <a:t>verkeerd</a:t>
            </a:r>
            <a:r>
              <a:rPr lang="en-US" b="1" dirty="0"/>
              <a:t> </a:t>
            </a:r>
            <a:r>
              <a:rPr lang="en-US" b="1" dirty="0" err="1"/>
              <a:t>jaartal</a:t>
            </a:r>
            <a:r>
              <a:rPr lang="en-US" b="1" dirty="0"/>
              <a:t>, </a:t>
            </a:r>
            <a:r>
              <a:rPr lang="en-US" b="1" dirty="0" err="1"/>
              <a:t>ze</a:t>
            </a:r>
            <a:r>
              <a:rPr lang="en-US" b="1" dirty="0"/>
              <a:t> </a:t>
            </a:r>
            <a:r>
              <a:rPr lang="en-US" b="1" dirty="0" err="1"/>
              <a:t>zijn</a:t>
            </a:r>
            <a:r>
              <a:rPr lang="en-US" b="1" dirty="0"/>
              <a:t> </a:t>
            </a:r>
            <a:r>
              <a:rPr lang="en-US" b="1" dirty="0" err="1"/>
              <a:t>dan</a:t>
            </a:r>
            <a:r>
              <a:rPr lang="en-US" b="1" dirty="0"/>
              <a:t> </a:t>
            </a:r>
            <a:r>
              <a:rPr lang="en-US" b="1" dirty="0" err="1"/>
              <a:t>geplaatst</a:t>
            </a:r>
            <a:r>
              <a:rPr lang="en-US" b="1" dirty="0"/>
              <a:t> </a:t>
            </a:r>
            <a:r>
              <a:rPr lang="en-US" b="1" dirty="0" err="1"/>
              <a:t>wanneer</a:t>
            </a:r>
            <a:r>
              <a:rPr lang="en-US" b="1" dirty="0"/>
              <a:t> het </a:t>
            </a:r>
            <a:r>
              <a:rPr lang="en-US" b="1" dirty="0" err="1"/>
              <a:t>ongeveer</a:t>
            </a:r>
            <a:r>
              <a:rPr lang="en-US" b="1" dirty="0"/>
              <a:t> </a:t>
            </a:r>
            <a:r>
              <a:rPr lang="en-US" b="1" dirty="0" err="1"/>
              <a:t>heeft</a:t>
            </a:r>
            <a:r>
              <a:rPr lang="en-US" b="1" dirty="0"/>
              <a:t> </a:t>
            </a:r>
            <a:r>
              <a:rPr lang="en-US" b="1" dirty="0" err="1"/>
              <a:t>plaats</a:t>
            </a:r>
            <a:r>
              <a:rPr lang="en-US" b="1" dirty="0"/>
              <a:t> </a:t>
            </a:r>
            <a:r>
              <a:rPr lang="en-US" b="1" dirty="0" err="1"/>
              <a:t>gevonden</a:t>
            </a:r>
            <a:r>
              <a:rPr lang="en-US" b="1" dirty="0"/>
              <a:t>. </a:t>
            </a:r>
            <a:r>
              <a:rPr lang="en-US" b="1" dirty="0" err="1"/>
              <a:t>Als</a:t>
            </a:r>
            <a:r>
              <a:rPr lang="en-US" b="1" dirty="0"/>
              <a:t> u </a:t>
            </a:r>
            <a:r>
              <a:rPr lang="en-US" b="1" dirty="0" err="1"/>
              <a:t>een</a:t>
            </a:r>
            <a:r>
              <a:rPr lang="en-US" b="1" dirty="0"/>
              <a:t> </a:t>
            </a:r>
            <a:r>
              <a:rPr lang="en-US" b="1" dirty="0" err="1"/>
              <a:t>foto</a:t>
            </a:r>
            <a:r>
              <a:rPr lang="en-US" b="1" dirty="0"/>
              <a:t> </a:t>
            </a:r>
            <a:r>
              <a:rPr lang="en-US" b="1" dirty="0" err="1"/>
              <a:t>ziet</a:t>
            </a:r>
            <a:r>
              <a:rPr lang="en-US" b="1" dirty="0"/>
              <a:t> </a:t>
            </a:r>
            <a:r>
              <a:rPr lang="en-US" b="1" dirty="0" err="1"/>
              <a:t>waarbij</a:t>
            </a:r>
            <a:r>
              <a:rPr lang="en-US" b="1" dirty="0"/>
              <a:t> u </a:t>
            </a:r>
            <a:r>
              <a:rPr lang="en-US" b="1" dirty="0" err="1"/>
              <a:t>graag</a:t>
            </a:r>
            <a:r>
              <a:rPr lang="en-US" b="1" dirty="0"/>
              <a:t> </a:t>
            </a:r>
            <a:r>
              <a:rPr lang="en-US" b="1" dirty="0" err="1"/>
              <a:t>een</a:t>
            </a:r>
            <a:r>
              <a:rPr lang="en-US" b="1" dirty="0"/>
              <a:t> </a:t>
            </a:r>
            <a:r>
              <a:rPr lang="en-US" b="1" dirty="0" err="1"/>
              <a:t>verhaal</a:t>
            </a:r>
            <a:r>
              <a:rPr lang="en-US" b="1" dirty="0"/>
              <a:t> </a:t>
            </a:r>
            <a:r>
              <a:rPr lang="en-US" b="1" dirty="0" err="1"/>
              <a:t>kwijt</a:t>
            </a:r>
            <a:r>
              <a:rPr lang="en-US" b="1" dirty="0"/>
              <a:t> wilt is </a:t>
            </a:r>
            <a:r>
              <a:rPr lang="en-US" b="1" dirty="0" err="1"/>
              <a:t>hiertoe</a:t>
            </a:r>
            <a:r>
              <a:rPr lang="en-US" b="1" dirty="0"/>
              <a:t> de </a:t>
            </a:r>
            <a:r>
              <a:rPr lang="en-US" b="1" dirty="0" err="1"/>
              <a:t>mogelijkheid</a:t>
            </a:r>
            <a:r>
              <a:rPr lang="en-US" b="1" dirty="0"/>
              <a:t>. </a:t>
            </a:r>
            <a:r>
              <a:rPr lang="en-US" b="1" dirty="0" err="1"/>
              <a:t>Geef</a:t>
            </a:r>
            <a:r>
              <a:rPr lang="en-US" b="1" dirty="0"/>
              <a:t> </a:t>
            </a:r>
            <a:r>
              <a:rPr lang="en-US" b="1" dirty="0" err="1"/>
              <a:t>een</a:t>
            </a:r>
            <a:r>
              <a:rPr lang="en-US" b="1" dirty="0"/>
              <a:t> </a:t>
            </a:r>
            <a:r>
              <a:rPr lang="en-US" b="1" dirty="0" err="1"/>
              <a:t>gil</a:t>
            </a:r>
            <a:r>
              <a:rPr lang="en-US" b="1" dirty="0"/>
              <a:t>, we </a:t>
            </a:r>
            <a:r>
              <a:rPr lang="en-US" b="1" dirty="0" err="1"/>
              <a:t>stoppen</a:t>
            </a:r>
            <a:r>
              <a:rPr lang="en-US" b="1" dirty="0"/>
              <a:t> de </a:t>
            </a:r>
            <a:r>
              <a:rPr lang="en-US" b="1" dirty="0" err="1"/>
              <a:t>dia</a:t>
            </a:r>
            <a:r>
              <a:rPr lang="en-US" b="1" dirty="0"/>
              <a:t> show en u bent </a:t>
            </a:r>
            <a:r>
              <a:rPr lang="en-US" b="1" dirty="0" err="1"/>
              <a:t>welkom</a:t>
            </a:r>
            <a:r>
              <a:rPr lang="en-US" b="1" dirty="0"/>
              <a:t> </a:t>
            </a:r>
            <a:r>
              <a:rPr lang="en-US" b="1" dirty="0" err="1"/>
              <a:t>uw</a:t>
            </a:r>
            <a:r>
              <a:rPr lang="en-US" b="1" dirty="0"/>
              <a:t> </a:t>
            </a:r>
            <a:r>
              <a:rPr lang="en-US" b="1" dirty="0" err="1"/>
              <a:t>verhaal</a:t>
            </a:r>
            <a:r>
              <a:rPr lang="en-US" b="1" dirty="0"/>
              <a:t> </a:t>
            </a:r>
            <a:r>
              <a:rPr lang="en-US" b="1" dirty="0" err="1"/>
              <a:t>te</a:t>
            </a:r>
            <a:r>
              <a:rPr lang="en-US" b="1" dirty="0"/>
              <a:t> </a:t>
            </a:r>
            <a:r>
              <a:rPr lang="en-US" b="1" dirty="0" err="1"/>
              <a:t>luchten</a:t>
            </a:r>
            <a:r>
              <a:rPr lang="en-US" b="1" dirty="0"/>
              <a:t>.</a:t>
            </a:r>
            <a:endParaRPr lang="en-US" dirty="0"/>
          </a:p>
          <a:p>
            <a:r>
              <a:rPr lang="en-US" b="1" dirty="0"/>
              <a:t> </a:t>
            </a:r>
            <a:endParaRPr lang="en-US" dirty="0"/>
          </a:p>
          <a:p>
            <a:r>
              <a:rPr lang="en-US" b="1" dirty="0" err="1"/>
              <a:t>Wij</a:t>
            </a:r>
            <a:r>
              <a:rPr lang="en-US" b="1" dirty="0"/>
              <a:t> </a:t>
            </a:r>
            <a:r>
              <a:rPr lang="en-US" b="1" dirty="0" err="1"/>
              <a:t>presenteren</a:t>
            </a:r>
            <a:r>
              <a:rPr lang="en-US" b="1" dirty="0"/>
              <a:t> u: 40 </a:t>
            </a:r>
            <a:r>
              <a:rPr lang="en-US" b="1" dirty="0" err="1"/>
              <a:t>jaar</a:t>
            </a:r>
            <a:r>
              <a:rPr lang="en-US" b="1" dirty="0"/>
              <a:t> SMJ</a:t>
            </a:r>
            <a:endParaRPr lang="en-US" dirty="0"/>
          </a:p>
          <a:p>
            <a:r>
              <a:rPr lang="en-US" b="1" dirty="0"/>
              <a:t> </a:t>
            </a:r>
            <a:endParaRPr lang="en-US" dirty="0"/>
          </a:p>
          <a:p>
            <a:r>
              <a:rPr lang="en-US" b="1" dirty="0"/>
              <a:t> </a:t>
            </a:r>
            <a:endParaRPr lang="en-US" dirty="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620962"/>
          </a:xfrm>
        </p:spPr>
        <p:txBody>
          <a:bodyPr>
            <a:normAutofit fontScale="90000"/>
          </a:bodyPr>
          <a:lstStyle/>
          <a:p>
            <a:r>
              <a:rPr lang="nl-NL" b="1" dirty="0" smtClean="0"/>
              <a:t>1984</a:t>
            </a:r>
            <a:r>
              <a:rPr lang="en-US" dirty="0"/>
              <a:t/>
            </a:r>
            <a:br>
              <a:rPr lang="en-US" dirty="0"/>
            </a:br>
            <a:r>
              <a:rPr lang="nl-NL" b="1" dirty="0"/>
              <a:t>In het verleden zijn er wel eens spanningen geweest met de “</a:t>
            </a:r>
            <a:r>
              <a:rPr lang="nl-NL" b="1" dirty="0" err="1"/>
              <a:t>blauwe-zanders</a:t>
            </a:r>
            <a:r>
              <a:rPr lang="nl-NL" b="1" dirty="0"/>
              <a:t>” uit </a:t>
            </a:r>
            <a:r>
              <a:rPr lang="nl-NL" b="1" dirty="0" err="1"/>
              <a:t>Amsterdam-Noord</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228600" y="2667000"/>
            <a:ext cx="5450097" cy="3129550"/>
          </a:xfrm>
          <a:prstGeom prst="rect">
            <a:avLst/>
          </a:prstGeom>
          <a:noFill/>
          <a:ln w="9525">
            <a:noFill/>
            <a:miter lim="800000"/>
            <a:headEnd/>
            <a:tailEnd/>
          </a:ln>
        </p:spPr>
      </p:pic>
      <p:pic>
        <p:nvPicPr>
          <p:cNvPr id="5" name="Afbeelding 4"/>
          <p:cNvPicPr/>
          <p:nvPr/>
        </p:nvPicPr>
        <p:blipFill>
          <a:blip r:embed="rId3" cstate="print"/>
          <a:srcRect/>
          <a:stretch>
            <a:fillRect/>
          </a:stretch>
        </p:blipFill>
        <p:spPr bwMode="auto">
          <a:xfrm>
            <a:off x="2895600" y="2590800"/>
            <a:ext cx="5762625" cy="1431925"/>
          </a:xfrm>
          <a:prstGeom prst="rect">
            <a:avLst/>
          </a:prstGeom>
          <a:noFill/>
          <a:ln w="9525">
            <a:noFill/>
            <a:miter lim="800000"/>
            <a:headEnd/>
            <a:tailEnd/>
          </a:ln>
        </p:spPr>
      </p:pic>
      <p:pic>
        <p:nvPicPr>
          <p:cNvPr id="6" name="Afbeelding 5"/>
          <p:cNvPicPr/>
          <p:nvPr/>
        </p:nvPicPr>
        <p:blipFill>
          <a:blip r:embed="rId4" cstate="print"/>
          <a:srcRect/>
          <a:stretch>
            <a:fillRect/>
          </a:stretch>
        </p:blipFill>
        <p:spPr bwMode="auto">
          <a:xfrm>
            <a:off x="2895600" y="4123690"/>
            <a:ext cx="5762625" cy="273431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t>De vedettes van de SMJ in 1984 op het pinkstertoernooi</a:t>
            </a:r>
            <a:endParaRPr lang="en-US" dirty="0"/>
          </a:p>
        </p:txBody>
      </p:sp>
      <p:pic>
        <p:nvPicPr>
          <p:cNvPr id="4" name="Tijdelijke aanduiding voor inhoud 3"/>
          <p:cNvPicPr>
            <a:picLocks noGrp="1"/>
          </p:cNvPicPr>
          <p:nvPr>
            <p:ph idx="1"/>
          </p:nvPr>
        </p:nvPicPr>
        <p:blipFill>
          <a:blip r:embed="rId2" cstate="print"/>
          <a:srcRect/>
          <a:stretch>
            <a:fillRect/>
          </a:stretch>
        </p:blipFill>
        <p:spPr bwMode="auto">
          <a:xfrm>
            <a:off x="1082046" y="1600200"/>
            <a:ext cx="6979908" cy="452596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087562"/>
          </a:xfrm>
        </p:spPr>
        <p:txBody>
          <a:bodyPr>
            <a:normAutofit fontScale="90000"/>
          </a:bodyPr>
          <a:lstStyle/>
          <a:p>
            <a:r>
              <a:rPr lang="nl-NL" b="1" dirty="0" smtClean="0"/>
              <a:t>1985</a:t>
            </a:r>
            <a:r>
              <a:rPr lang="en-US" dirty="0"/>
              <a:t/>
            </a:r>
            <a:br>
              <a:rPr lang="en-US" dirty="0"/>
            </a:br>
            <a:r>
              <a:rPr lang="nl-NL" b="1" dirty="0"/>
              <a:t>En </a:t>
            </a:r>
            <a:r>
              <a:rPr lang="nl-NL" b="1" dirty="0" err="1"/>
              <a:t>opniew</a:t>
            </a:r>
            <a:r>
              <a:rPr lang="nl-NL" b="1" dirty="0"/>
              <a:t> komen de </a:t>
            </a:r>
            <a:r>
              <a:rPr lang="nl-NL" b="1" dirty="0" err="1"/>
              <a:t>kicksen</a:t>
            </a:r>
            <a:r>
              <a:rPr lang="nl-NL" b="1" dirty="0"/>
              <a:t> weer tevoorschijn</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1676400" y="2209800"/>
            <a:ext cx="5753735" cy="373507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620962"/>
          </a:xfrm>
        </p:spPr>
        <p:txBody>
          <a:bodyPr>
            <a:normAutofit fontScale="90000"/>
          </a:bodyPr>
          <a:lstStyle/>
          <a:p>
            <a:r>
              <a:rPr lang="nl-NL" b="1" dirty="0"/>
              <a:t>Het eerste jubileum voor de SMJ (12,5 jaar) werd gevierd met het uitnodigen van de band “drukwerk” en een uitverkocht huis.</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228600" y="2438400"/>
            <a:ext cx="5762625" cy="2829560"/>
          </a:xfrm>
          <a:prstGeom prst="rect">
            <a:avLst/>
          </a:prstGeom>
          <a:noFill/>
          <a:ln w="9525">
            <a:noFill/>
            <a:miter lim="800000"/>
            <a:headEnd/>
            <a:tailEnd/>
          </a:ln>
        </p:spPr>
      </p:pic>
      <p:pic>
        <p:nvPicPr>
          <p:cNvPr id="5" name="Afbeelding 4"/>
          <p:cNvPicPr/>
          <p:nvPr/>
        </p:nvPicPr>
        <p:blipFill>
          <a:blip r:embed="rId3" cstate="print"/>
          <a:srcRect/>
          <a:stretch>
            <a:fillRect/>
          </a:stretch>
        </p:blipFill>
        <p:spPr bwMode="auto">
          <a:xfrm>
            <a:off x="6019800" y="2667000"/>
            <a:ext cx="2648585" cy="359727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925762"/>
          </a:xfrm>
        </p:spPr>
        <p:txBody>
          <a:bodyPr>
            <a:normAutofit fontScale="90000"/>
          </a:bodyPr>
          <a:lstStyle/>
          <a:p>
            <a:r>
              <a:rPr lang="nl-NL" sz="3600" b="1" dirty="0" smtClean="0"/>
              <a:t>1986</a:t>
            </a:r>
            <a:r>
              <a:rPr lang="nl-NL" sz="3600" b="1" dirty="0"/>
              <a:t> </a:t>
            </a:r>
            <a:r>
              <a:rPr lang="en-US" sz="3600" dirty="0"/>
              <a:t/>
            </a:r>
            <a:br>
              <a:rPr lang="en-US" sz="3600" dirty="0"/>
            </a:br>
            <a:r>
              <a:rPr lang="nl-NL" sz="3600" b="1" dirty="0"/>
              <a:t>In dit jaar vond een cursus plaats over toen nog </a:t>
            </a:r>
            <a:r>
              <a:rPr lang="nl-NL" sz="3600" b="1" dirty="0" err="1"/>
              <a:t>alKohol</a:t>
            </a:r>
            <a:r>
              <a:rPr lang="nl-NL" sz="3600" b="1" dirty="0"/>
              <a:t> en drugs, hier een voorbeeld van het door de SMJ bestuursleden behaalde certificaat</a:t>
            </a:r>
            <a:r>
              <a:rPr lang="en-US" dirty="0"/>
              <a:t/>
            </a:r>
            <a:br>
              <a:rPr lang="en-US" dirty="0"/>
            </a:br>
            <a:r>
              <a:rPr lang="nl-NL" b="1" dirty="0"/>
              <a:t> </a:t>
            </a:r>
            <a:r>
              <a:rPr lang="en-US" dirty="0"/>
              <a:t/>
            </a:r>
            <a:br>
              <a:rPr lang="en-US" dirty="0"/>
            </a:br>
            <a:endParaRPr lang="en-US" dirty="0"/>
          </a:p>
        </p:txBody>
      </p:sp>
      <p:pic>
        <p:nvPicPr>
          <p:cNvPr id="4" name="Tijdelijke aanduiding voor inhoud 3"/>
          <p:cNvPicPr>
            <a:picLocks noGrp="1"/>
          </p:cNvPicPr>
          <p:nvPr>
            <p:ph idx="1"/>
          </p:nvPr>
        </p:nvPicPr>
        <p:blipFill>
          <a:blip r:embed="rId2" cstate="print"/>
          <a:srcRect/>
          <a:stretch>
            <a:fillRect/>
          </a:stretch>
        </p:blipFill>
        <p:spPr bwMode="auto">
          <a:xfrm>
            <a:off x="914400" y="2438400"/>
            <a:ext cx="7162800" cy="2286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087562"/>
          </a:xfrm>
        </p:spPr>
        <p:txBody>
          <a:bodyPr>
            <a:normAutofit fontScale="90000"/>
          </a:bodyPr>
          <a:lstStyle/>
          <a:p>
            <a:r>
              <a:rPr lang="nl-NL" b="1" dirty="0"/>
              <a:t>Het lukt de SMJ om Lee Towers naar Marken te halen, dit is natuurlijk regionaal nieuws.</a:t>
            </a:r>
            <a:r>
              <a:rPr lang="en-US" dirty="0"/>
              <a:t/>
            </a:r>
            <a:br>
              <a:rPr lang="en-US" dirty="0"/>
            </a:br>
            <a:endParaRPr lang="en-US" dirty="0"/>
          </a:p>
        </p:txBody>
      </p:sp>
      <p:pic>
        <p:nvPicPr>
          <p:cNvPr id="4" name="Tijdelijke aanduiding voor inhoud 3"/>
          <p:cNvPicPr>
            <a:picLocks noGrp="1"/>
          </p:cNvPicPr>
          <p:nvPr>
            <p:ph idx="1"/>
          </p:nvPr>
        </p:nvPicPr>
        <p:blipFill>
          <a:blip r:embed="rId2" cstate="print"/>
          <a:srcRect/>
          <a:stretch>
            <a:fillRect/>
          </a:stretch>
        </p:blipFill>
        <p:spPr bwMode="auto">
          <a:xfrm>
            <a:off x="1447800" y="2209800"/>
            <a:ext cx="6380953" cy="406774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697162"/>
          </a:xfrm>
        </p:spPr>
        <p:txBody>
          <a:bodyPr>
            <a:normAutofit fontScale="90000"/>
          </a:bodyPr>
          <a:lstStyle/>
          <a:p>
            <a:r>
              <a:rPr lang="nl-NL" b="1" dirty="0" smtClean="0"/>
              <a:t>1987</a:t>
            </a:r>
            <a:r>
              <a:rPr lang="en-US" dirty="0"/>
              <a:t/>
            </a:r>
            <a:br>
              <a:rPr lang="en-US" dirty="0"/>
            </a:br>
            <a:r>
              <a:rPr lang="nl-NL" b="1" dirty="0"/>
              <a:t>In dit glorieuze jaar word het zaalvoetbalteam van de SMJ kampioen!</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1143000" y="2819400"/>
            <a:ext cx="6934200" cy="32766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457200"/>
            <a:ext cx="8229600" cy="1143000"/>
          </a:xfrm>
        </p:spPr>
        <p:txBody>
          <a:bodyPr>
            <a:normAutofit fontScale="90000"/>
          </a:bodyPr>
          <a:lstStyle/>
          <a:p>
            <a:r>
              <a:rPr lang="nl-NL" sz="2700" b="1" dirty="0" smtClean="0"/>
              <a:t>1988</a:t>
            </a:r>
            <a:r>
              <a:rPr lang="en-US" sz="2700" dirty="0"/>
              <a:t/>
            </a:r>
            <a:br>
              <a:rPr lang="en-US" sz="2700" dirty="0"/>
            </a:br>
            <a:r>
              <a:rPr lang="nl-NL" sz="2700" b="1" dirty="0"/>
              <a:t>In navolging van het kampioenschap van het jaar ervoor word het zaalvoetbal steeds populairder.</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228600" y="1447800"/>
            <a:ext cx="8534400" cy="4953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762000"/>
            <a:ext cx="8229600" cy="1143000"/>
          </a:xfrm>
        </p:spPr>
        <p:txBody>
          <a:bodyPr>
            <a:noAutofit/>
          </a:bodyPr>
          <a:lstStyle/>
          <a:p>
            <a:r>
              <a:rPr lang="nl-NL" sz="2800" b="1" dirty="0"/>
              <a:t>Ter </a:t>
            </a:r>
            <a:r>
              <a:rPr lang="nl-NL" sz="2800" b="1" dirty="0" err="1"/>
              <a:t>herrinering</a:t>
            </a:r>
            <a:r>
              <a:rPr lang="nl-NL" sz="2800" b="1" dirty="0"/>
              <a:t> aan de sportdag werd een vaantje </a:t>
            </a:r>
            <a:r>
              <a:rPr lang="nl-NL" sz="2800" b="1" dirty="0" err="1"/>
              <a:t>uitgereikd</a:t>
            </a:r>
            <a:r>
              <a:rPr lang="nl-NL" sz="2800" b="1" dirty="0"/>
              <a:t> in 1988. In datzelfde jaar werd ook de zonnewijzer verbouwd, deze verbouwing duurde voort en eindigde in 1989.</a:t>
            </a:r>
            <a:r>
              <a:rPr lang="en-US" sz="2800" dirty="0"/>
              <a:t/>
            </a:r>
            <a:br>
              <a:rPr lang="en-US" sz="2800" dirty="0"/>
            </a:br>
            <a:endParaRPr lang="en-US" sz="2800"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1752600" y="2514600"/>
            <a:ext cx="5736590" cy="314833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304800"/>
            <a:ext cx="8229600" cy="1143000"/>
          </a:xfrm>
        </p:spPr>
        <p:txBody>
          <a:bodyPr>
            <a:normAutofit fontScale="90000"/>
          </a:bodyPr>
          <a:lstStyle/>
          <a:p>
            <a:r>
              <a:rPr lang="nl-NL" sz="2800" b="1" dirty="0"/>
              <a:t>Ook wordt er in dit jaar een invalide oprit gebouw bij de zonnewijzer die nu nog steeds aanwezig is</a:t>
            </a:r>
            <a:r>
              <a:rPr lang="en-US" sz="2800" dirty="0"/>
              <a:t/>
            </a:r>
            <a:br>
              <a:rPr lang="en-US" sz="2800" dirty="0"/>
            </a:br>
            <a:endParaRPr lang="en-US" sz="2800" dirty="0"/>
          </a:p>
        </p:txBody>
      </p:sp>
      <p:pic>
        <p:nvPicPr>
          <p:cNvPr id="4" name="Tijdelijke aanduiding voor inhoud 3"/>
          <p:cNvPicPr>
            <a:picLocks noGrp="1"/>
          </p:cNvPicPr>
          <p:nvPr>
            <p:ph idx="1"/>
          </p:nvPr>
        </p:nvPicPr>
        <p:blipFill>
          <a:blip r:embed="rId2" cstate="print"/>
          <a:srcRect/>
          <a:stretch>
            <a:fillRect/>
          </a:stretch>
        </p:blipFill>
        <p:spPr bwMode="auto">
          <a:xfrm>
            <a:off x="1905000" y="1143000"/>
            <a:ext cx="5565022" cy="4525963"/>
          </a:xfrm>
          <a:prstGeom prst="rect">
            <a:avLst/>
          </a:prstGeom>
          <a:noFill/>
          <a:ln w="9525">
            <a:noFill/>
            <a:miter lim="800000"/>
            <a:headEnd/>
            <a:tailEnd/>
          </a:ln>
        </p:spPr>
      </p:pic>
      <p:pic>
        <p:nvPicPr>
          <p:cNvPr id="5" name="Afbeelding 4"/>
          <p:cNvPicPr/>
          <p:nvPr/>
        </p:nvPicPr>
        <p:blipFill>
          <a:blip r:embed="rId3" cstate="print"/>
          <a:srcRect/>
          <a:stretch>
            <a:fillRect/>
          </a:stretch>
        </p:blipFill>
        <p:spPr bwMode="auto">
          <a:xfrm>
            <a:off x="1905000" y="5562600"/>
            <a:ext cx="5562600" cy="1128069"/>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1026" name="AutoShape 2" descr="https://mail-attachment.googleusercontent.com/attachment/u/0/?ui=2&amp;ik=cd9a02d674&amp;view=att&amp;th=1397960fb7911697&amp;attid=0.1&amp;disp=inline&amp;realattid=f_h6icndhc0&amp;safe=1&amp;zw&amp;saduie=AG9B_P-2JHGy-J--FjmACjSyOCNR&amp;sadet=1346432278528&amp;sads=u2j_MPTZ6mclJOb1Y0GH7IhAWjY&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Grp="1" noChangeAspect="1" noChangeArrowheads="1"/>
          </p:cNvPicPr>
          <p:nvPr>
            <p:ph idx="1"/>
          </p:nvPr>
        </p:nvPicPr>
        <p:blipFill>
          <a:blip r:embed="rId2" cstate="print"/>
          <a:srcRect/>
          <a:stretch>
            <a:fillRect/>
          </a:stretch>
        </p:blipFill>
        <p:spPr bwMode="auto">
          <a:xfrm>
            <a:off x="1371600" y="381000"/>
            <a:ext cx="6400800" cy="619199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09600"/>
            <a:ext cx="8229600" cy="1143000"/>
          </a:xfrm>
        </p:spPr>
        <p:txBody>
          <a:bodyPr>
            <a:noAutofit/>
          </a:bodyPr>
          <a:lstStyle/>
          <a:p>
            <a:r>
              <a:rPr lang="nl-NL" sz="2800" b="1" dirty="0" smtClean="0"/>
              <a:t>1989</a:t>
            </a:r>
            <a:r>
              <a:rPr lang="nl-NL" sz="2800" b="1" dirty="0"/>
              <a:t> </a:t>
            </a:r>
            <a:r>
              <a:rPr lang="en-US" sz="2800" dirty="0"/>
              <a:t/>
            </a:r>
            <a:br>
              <a:rPr lang="en-US" sz="2800" dirty="0"/>
            </a:br>
            <a:r>
              <a:rPr lang="nl-NL" sz="2800" b="1" dirty="0"/>
              <a:t>Elk jaar gaat de SMJ er op uit op een bestuursuitje, ditmaal naar “de </a:t>
            </a:r>
            <a:r>
              <a:rPr lang="nl-NL" sz="2800" b="1" dirty="0" err="1"/>
              <a:t>Zedde</a:t>
            </a:r>
            <a:r>
              <a:rPr lang="nl-NL" sz="2800" b="1" dirty="0"/>
              <a:t>” in Volendam om de </a:t>
            </a:r>
            <a:r>
              <a:rPr lang="nl-NL" sz="2800" b="1" dirty="0" err="1"/>
              <a:t>bowlingskills</a:t>
            </a:r>
            <a:r>
              <a:rPr lang="nl-NL" sz="2800" b="1" dirty="0"/>
              <a:t> eens tevoorschijn te toveren.</a:t>
            </a:r>
            <a:r>
              <a:rPr lang="en-US" sz="2800" dirty="0"/>
              <a:t/>
            </a:r>
            <a:br>
              <a:rPr lang="en-US" sz="2800" dirty="0"/>
            </a:br>
            <a:endParaRPr lang="en-US" sz="2800"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685800" y="1981200"/>
            <a:ext cx="7467600" cy="44196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685800"/>
            <a:ext cx="8229600" cy="1143000"/>
          </a:xfrm>
        </p:spPr>
        <p:txBody>
          <a:bodyPr>
            <a:normAutofit fontScale="90000"/>
          </a:bodyPr>
          <a:lstStyle/>
          <a:p>
            <a:r>
              <a:rPr lang="en-US" sz="3100" b="1" dirty="0"/>
              <a:t>One small step for a man, one giant leap for the </a:t>
            </a:r>
            <a:r>
              <a:rPr lang="en-US" sz="3100" b="1" dirty="0" err="1"/>
              <a:t>Zonnewijzer</a:t>
            </a:r>
            <a:r>
              <a:rPr lang="en-US" sz="3100" b="1" dirty="0"/>
              <a:t>. </a:t>
            </a:r>
            <a:r>
              <a:rPr lang="nl-NL" sz="3100" b="1" dirty="0"/>
              <a:t>We krijgen voor het eerst een kleuren T.V.!</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914400" y="1676400"/>
            <a:ext cx="7620000" cy="43434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85800"/>
            <a:ext cx="8229600" cy="1143000"/>
          </a:xfrm>
        </p:spPr>
        <p:txBody>
          <a:bodyPr>
            <a:normAutofit fontScale="90000"/>
          </a:bodyPr>
          <a:lstStyle/>
          <a:p>
            <a:r>
              <a:rPr lang="nl-NL" b="1" dirty="0"/>
              <a:t> </a:t>
            </a:r>
            <a:r>
              <a:rPr lang="en-US" dirty="0"/>
              <a:t/>
            </a:r>
            <a:br>
              <a:rPr lang="en-US" dirty="0"/>
            </a:br>
            <a:r>
              <a:rPr lang="nl-NL" b="1" dirty="0" smtClean="0"/>
              <a:t>1990</a:t>
            </a:r>
            <a:r>
              <a:rPr lang="en-US" dirty="0"/>
              <a:t/>
            </a:r>
            <a:br>
              <a:rPr lang="en-US" dirty="0"/>
            </a:br>
            <a:r>
              <a:rPr lang="nl-NL" b="1" dirty="0"/>
              <a:t>Nog maar wat feesten, omdat we er zo goed in zijn</a:t>
            </a:r>
            <a:r>
              <a:rPr lang="en-US" dirty="0"/>
              <a:t/>
            </a:r>
            <a:br>
              <a:rPr lang="en-US" dirty="0"/>
            </a:br>
            <a:endParaRPr lang="en-US" dirty="0"/>
          </a:p>
        </p:txBody>
      </p:sp>
      <p:sp>
        <p:nvSpPr>
          <p:cNvPr id="3" name="Tijdelijke aanduiding voor inhoud 2"/>
          <p:cNvSpPr>
            <a:spLocks noGrp="1"/>
          </p:cNvSpPr>
          <p:nvPr>
            <p:ph idx="1"/>
          </p:nvPr>
        </p:nvSpPr>
        <p:spPr>
          <a:xfrm>
            <a:off x="609600" y="1676400"/>
            <a:ext cx="8229600" cy="4525963"/>
          </a:xfrm>
        </p:spPr>
        <p:txBody>
          <a:bodyPr/>
          <a:lstStyle/>
          <a:p>
            <a:endParaRPr lang="en-US"/>
          </a:p>
        </p:txBody>
      </p:sp>
      <p:pic>
        <p:nvPicPr>
          <p:cNvPr id="4" name="Afbeelding 3"/>
          <p:cNvPicPr/>
          <p:nvPr/>
        </p:nvPicPr>
        <p:blipFill>
          <a:blip r:embed="rId2" cstate="print"/>
          <a:srcRect/>
          <a:stretch>
            <a:fillRect/>
          </a:stretch>
        </p:blipFill>
        <p:spPr bwMode="auto">
          <a:xfrm>
            <a:off x="1371600" y="2209800"/>
            <a:ext cx="2667000" cy="3962400"/>
          </a:xfrm>
          <a:prstGeom prst="rect">
            <a:avLst/>
          </a:prstGeom>
          <a:noFill/>
          <a:ln w="9525">
            <a:noFill/>
            <a:miter lim="800000"/>
            <a:headEnd/>
            <a:tailEnd/>
          </a:ln>
        </p:spPr>
      </p:pic>
      <p:pic>
        <p:nvPicPr>
          <p:cNvPr id="5" name="Afbeelding 4"/>
          <p:cNvPicPr/>
          <p:nvPr/>
        </p:nvPicPr>
        <p:blipFill>
          <a:blip r:embed="rId3" cstate="print"/>
          <a:srcRect/>
          <a:stretch>
            <a:fillRect/>
          </a:stretch>
        </p:blipFill>
        <p:spPr bwMode="auto">
          <a:xfrm>
            <a:off x="4876800" y="2286000"/>
            <a:ext cx="2819400" cy="38862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381000"/>
            <a:ext cx="8229600" cy="1143000"/>
          </a:xfrm>
        </p:spPr>
        <p:txBody>
          <a:bodyPr>
            <a:normAutofit fontScale="90000"/>
          </a:bodyPr>
          <a:lstStyle/>
          <a:p>
            <a:r>
              <a:rPr lang="nl-NL" b="1" dirty="0"/>
              <a:t> </a:t>
            </a:r>
            <a:r>
              <a:rPr lang="en-US" dirty="0"/>
              <a:t/>
            </a:r>
            <a:br>
              <a:rPr lang="en-US" dirty="0"/>
            </a:br>
            <a:r>
              <a:rPr lang="nl-NL" sz="3100" b="1" dirty="0" smtClean="0"/>
              <a:t>1991</a:t>
            </a:r>
            <a:r>
              <a:rPr lang="nl-NL" sz="3100" b="1" dirty="0"/>
              <a:t> </a:t>
            </a:r>
            <a:r>
              <a:rPr lang="en-US" sz="3100" dirty="0"/>
              <a:t/>
            </a:r>
            <a:br>
              <a:rPr lang="en-US" sz="3100" dirty="0"/>
            </a:br>
            <a:r>
              <a:rPr lang="nl-NL" sz="3100" b="1" dirty="0"/>
              <a:t>Dit jaar is Corrie Konings te vinden op Marken, in een door de SMJ georganiseerd feest in het trefpunt</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dirty="0"/>
          </a:p>
        </p:txBody>
      </p:sp>
      <p:pic>
        <p:nvPicPr>
          <p:cNvPr id="4" name="Afbeelding 3"/>
          <p:cNvPicPr/>
          <p:nvPr/>
        </p:nvPicPr>
        <p:blipFill>
          <a:blip r:embed="rId2" cstate="print"/>
          <a:srcRect/>
          <a:stretch>
            <a:fillRect/>
          </a:stretch>
        </p:blipFill>
        <p:spPr bwMode="auto">
          <a:xfrm>
            <a:off x="533400" y="1828800"/>
            <a:ext cx="8153400" cy="44196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85800"/>
            <a:ext cx="8229600" cy="1143000"/>
          </a:xfrm>
        </p:spPr>
        <p:txBody>
          <a:bodyPr>
            <a:noAutofit/>
          </a:bodyPr>
          <a:lstStyle/>
          <a:p>
            <a:r>
              <a:rPr lang="nl-NL" sz="2800" b="1" dirty="0"/>
              <a:t> </a:t>
            </a:r>
            <a:r>
              <a:rPr lang="en-US" sz="2800" dirty="0"/>
              <a:t/>
            </a:r>
            <a:br>
              <a:rPr lang="en-US" sz="2800" dirty="0"/>
            </a:br>
            <a:r>
              <a:rPr lang="nl-NL" sz="2800" b="1" dirty="0" smtClean="0"/>
              <a:t>1992</a:t>
            </a:r>
            <a:r>
              <a:rPr lang="en-US" sz="2800" dirty="0"/>
              <a:t/>
            </a:r>
            <a:br>
              <a:rPr lang="en-US" sz="2800" dirty="0"/>
            </a:br>
            <a:r>
              <a:rPr lang="nl-NL" sz="2800" b="1" dirty="0"/>
              <a:t>Ook dit jaar weer een uitje voor het bestuur, het schijnt dat daar ook wel eens een biertje bij gedronken wordt.</a:t>
            </a:r>
            <a:r>
              <a:rPr lang="en-US" sz="2800" dirty="0"/>
              <a:t/>
            </a:r>
            <a:br>
              <a:rPr lang="en-US" sz="2800" dirty="0"/>
            </a:br>
            <a:r>
              <a:rPr lang="nl-NL" sz="2800" b="1" dirty="0"/>
              <a:t> </a:t>
            </a:r>
            <a:r>
              <a:rPr lang="en-US" sz="2800" dirty="0"/>
              <a:t/>
            </a:r>
            <a:br>
              <a:rPr lang="en-US" sz="2800" dirty="0"/>
            </a:br>
            <a:endParaRPr lang="en-US" sz="2800" dirty="0"/>
          </a:p>
        </p:txBody>
      </p:sp>
      <p:pic>
        <p:nvPicPr>
          <p:cNvPr id="4" name="Tijdelijke aanduiding voor inhoud 3"/>
          <p:cNvPicPr>
            <a:picLocks noGrp="1"/>
          </p:cNvPicPr>
          <p:nvPr>
            <p:ph idx="1"/>
          </p:nvPr>
        </p:nvPicPr>
        <p:blipFill>
          <a:blip r:embed="rId2" cstate="print"/>
          <a:srcRect/>
          <a:stretch>
            <a:fillRect/>
          </a:stretch>
        </p:blipFill>
        <p:spPr bwMode="auto">
          <a:xfrm>
            <a:off x="1295400" y="1905000"/>
            <a:ext cx="6545183" cy="452596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t>Wat een feest, daar zijn ze </a:t>
            </a:r>
            <a:r>
              <a:rPr lang="nl-NL" b="1" dirty="0" smtClean="0"/>
              <a:t>weer</a:t>
            </a: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914400" y="1371600"/>
            <a:ext cx="3581400" cy="5029200"/>
          </a:xfrm>
          <a:prstGeom prst="rect">
            <a:avLst/>
          </a:prstGeom>
          <a:noFill/>
          <a:ln w="9525">
            <a:noFill/>
            <a:miter lim="800000"/>
            <a:headEnd/>
            <a:tailEnd/>
          </a:ln>
        </p:spPr>
      </p:pic>
      <p:pic>
        <p:nvPicPr>
          <p:cNvPr id="5" name="Afbeelding 4"/>
          <p:cNvPicPr/>
          <p:nvPr/>
        </p:nvPicPr>
        <p:blipFill>
          <a:blip r:embed="rId3" cstate="print"/>
          <a:srcRect/>
          <a:stretch>
            <a:fillRect/>
          </a:stretch>
        </p:blipFill>
        <p:spPr bwMode="auto">
          <a:xfrm>
            <a:off x="4953000" y="1524000"/>
            <a:ext cx="3505200" cy="48006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85800"/>
            <a:ext cx="8229600" cy="1143000"/>
          </a:xfrm>
        </p:spPr>
        <p:txBody>
          <a:bodyPr>
            <a:normAutofit fontScale="90000"/>
          </a:bodyPr>
          <a:lstStyle/>
          <a:p>
            <a:r>
              <a:rPr lang="nl-NL" sz="3100" b="1" dirty="0"/>
              <a:t>Er word ons in dit jaar ook even een hart onder de riem gestoken door het blad NNC.</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838200" y="1676400"/>
            <a:ext cx="7620000" cy="48768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685800"/>
            <a:ext cx="8229600" cy="1143000"/>
          </a:xfrm>
        </p:spPr>
        <p:txBody>
          <a:bodyPr>
            <a:noAutofit/>
          </a:bodyPr>
          <a:lstStyle/>
          <a:p>
            <a:r>
              <a:rPr lang="nl-NL" sz="2800" b="1" dirty="0" smtClean="0"/>
              <a:t>1993</a:t>
            </a:r>
            <a:r>
              <a:rPr lang="en-US" sz="2800" dirty="0"/>
              <a:t/>
            </a:r>
            <a:br>
              <a:rPr lang="en-US" sz="2800" dirty="0"/>
            </a:br>
            <a:r>
              <a:rPr lang="nl-NL" sz="2800" b="1" dirty="0"/>
              <a:t>Dit jaar kan de zonnewijzer gerestaureerd worden door een cheque die ontvangen werd, mede door de donaties van het fonds “zomerzegels”.</a:t>
            </a:r>
            <a:r>
              <a:rPr lang="en-US" sz="2800" dirty="0"/>
              <a:t/>
            </a:r>
            <a:br>
              <a:rPr lang="en-US" sz="2800" dirty="0"/>
            </a:br>
            <a:endParaRPr lang="en-US" sz="2800"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1447800" y="1981200"/>
            <a:ext cx="6553200" cy="4191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
            </a:r>
            <a:br>
              <a:rPr lang="en-US" dirty="0"/>
            </a:br>
            <a:r>
              <a:rPr lang="nl-NL" b="1" dirty="0"/>
              <a:t> </a:t>
            </a:r>
            <a:r>
              <a:rPr lang="en-US" dirty="0"/>
              <a:t/>
            </a:r>
            <a:br>
              <a:rPr lang="en-US" dirty="0"/>
            </a:br>
            <a:r>
              <a:rPr lang="nl-NL" b="1" dirty="0"/>
              <a:t>Er werd in 1994 een groot feest georganiseerd door de SMJ in het trefpunt.</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1219200" y="2590800"/>
            <a:ext cx="6763068" cy="2599373"/>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8229600" cy="2011362"/>
          </a:xfrm>
        </p:spPr>
        <p:txBody>
          <a:bodyPr>
            <a:noAutofit/>
          </a:bodyPr>
          <a:lstStyle/>
          <a:p>
            <a:r>
              <a:rPr lang="en-US" sz="2800" dirty="0"/>
              <a:t/>
            </a:r>
            <a:br>
              <a:rPr lang="en-US" sz="2800" dirty="0"/>
            </a:br>
            <a:r>
              <a:rPr lang="nl-NL" sz="2000" b="1" dirty="0" smtClean="0"/>
              <a:t>1995</a:t>
            </a:r>
            <a:r>
              <a:rPr lang="en-US" sz="2000" dirty="0"/>
              <a:t/>
            </a:r>
            <a:br>
              <a:rPr lang="en-US" sz="2000" dirty="0"/>
            </a:br>
            <a:r>
              <a:rPr lang="nl-NL" sz="2000" b="1" dirty="0"/>
              <a:t>Wanneer een bestuurslid de SMJ verlaat word hij of zij beloond voor bewezen diensten, in de vorm van een oorkonde. Hieronder is de betreffende oorkonde van Pieter </a:t>
            </a:r>
            <a:r>
              <a:rPr lang="nl-NL" sz="2000" b="1" err="1"/>
              <a:t>Elbert</a:t>
            </a:r>
            <a:r>
              <a:rPr lang="nl-NL" sz="2000" b="1"/>
              <a:t> </a:t>
            </a:r>
            <a:r>
              <a:rPr lang="nl-NL" sz="2000" b="1" smtClean="0"/>
              <a:t>Pereboom </a:t>
            </a:r>
            <a:r>
              <a:rPr lang="nl-NL" sz="2000" b="1" dirty="0"/>
              <a:t>te zien die hij in ontvangst nam in 1995 na 8 jaar trouwe dienst.</a:t>
            </a:r>
            <a:r>
              <a:rPr lang="en-US" sz="2000" dirty="0"/>
              <a:t/>
            </a:r>
            <a:br>
              <a:rPr lang="en-US" sz="2000" dirty="0"/>
            </a:br>
            <a:endParaRPr lang="en-US" sz="2000" dirty="0"/>
          </a:p>
        </p:txBody>
      </p:sp>
      <p:sp>
        <p:nvSpPr>
          <p:cNvPr id="3" name="Tijdelijke aanduiding voor inhoud 2"/>
          <p:cNvSpPr>
            <a:spLocks noGrp="1"/>
          </p:cNvSpPr>
          <p:nvPr>
            <p:ph idx="1"/>
          </p:nvPr>
        </p:nvSpPr>
        <p:spPr/>
        <p:txBody>
          <a:bodyPr/>
          <a:lstStyle/>
          <a:p>
            <a:endParaRPr lang="en-US" dirty="0"/>
          </a:p>
        </p:txBody>
      </p:sp>
      <p:pic>
        <p:nvPicPr>
          <p:cNvPr id="4" name="Afbeelding 3"/>
          <p:cNvPicPr/>
          <p:nvPr/>
        </p:nvPicPr>
        <p:blipFill>
          <a:blip r:embed="rId2" cstate="print"/>
          <a:srcRect/>
          <a:stretch>
            <a:fillRect/>
          </a:stretch>
        </p:blipFill>
        <p:spPr bwMode="auto">
          <a:xfrm>
            <a:off x="609600" y="1828800"/>
            <a:ext cx="7848600" cy="2622058"/>
          </a:xfrm>
          <a:prstGeom prst="rect">
            <a:avLst/>
          </a:prstGeom>
          <a:noFill/>
          <a:ln w="9525">
            <a:noFill/>
            <a:miter lim="800000"/>
            <a:headEnd/>
            <a:tailEnd/>
          </a:ln>
        </p:spPr>
      </p:pic>
      <p:pic>
        <p:nvPicPr>
          <p:cNvPr id="5" name="Afbeelding 4"/>
          <p:cNvPicPr/>
          <p:nvPr/>
        </p:nvPicPr>
        <p:blipFill>
          <a:blip r:embed="rId3" cstate="print"/>
          <a:srcRect/>
          <a:stretch>
            <a:fillRect/>
          </a:stretch>
        </p:blipFill>
        <p:spPr bwMode="auto">
          <a:xfrm>
            <a:off x="685800" y="4419600"/>
            <a:ext cx="7620000" cy="24384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325562"/>
          </a:xfrm>
        </p:spPr>
        <p:txBody>
          <a:bodyPr>
            <a:normAutofit fontScale="90000"/>
          </a:bodyPr>
          <a:lstStyle/>
          <a:p>
            <a:r>
              <a:rPr lang="en-US" b="1" dirty="0" smtClean="0"/>
              <a:t>1972</a:t>
            </a:r>
            <a:r>
              <a:rPr lang="en-US" dirty="0" smtClean="0"/>
              <a:t/>
            </a:r>
            <a:br>
              <a:rPr lang="en-US" dirty="0" smtClean="0"/>
            </a:br>
            <a:r>
              <a:rPr lang="nl-NL" b="1" dirty="0" smtClean="0"/>
              <a:t>De komst van de zonnewijzer!</a:t>
            </a:r>
            <a:r>
              <a:rPr lang="en-US" dirty="0" smtClean="0"/>
              <a:t/>
            </a:r>
            <a:br>
              <a:rPr lang="en-US" dirty="0" smtClean="0"/>
            </a:br>
            <a:endParaRPr lang="en-US" dirty="0"/>
          </a:p>
        </p:txBody>
      </p:sp>
      <p:sp>
        <p:nvSpPr>
          <p:cNvPr id="3" name="Tijdelijke aanduiding voor inhoud 2"/>
          <p:cNvSpPr>
            <a:spLocks noGrp="1"/>
          </p:cNvSpPr>
          <p:nvPr>
            <p:ph idx="1"/>
          </p:nvPr>
        </p:nvSpPr>
        <p:spPr/>
        <p:txBody>
          <a:bodyPr>
            <a:normAutofit/>
          </a:bodyPr>
          <a:lstStyle/>
          <a:p>
            <a:pPr>
              <a:buNone/>
            </a:pPr>
            <a:r>
              <a:rPr lang="nl-NL" b="1" dirty="0"/>
              <a:t> </a:t>
            </a:r>
            <a:endParaRPr lang="en-US" dirty="0"/>
          </a:p>
          <a:p>
            <a:pPr>
              <a:buNone/>
            </a:pPr>
            <a:r>
              <a:rPr lang="en-US" b="1" dirty="0"/>
              <a:t> </a:t>
            </a:r>
            <a:endParaRPr lang="en-US" dirty="0"/>
          </a:p>
          <a:p>
            <a:pPr>
              <a:buNone/>
            </a:pPr>
            <a:endParaRPr lang="en-US" dirty="0"/>
          </a:p>
        </p:txBody>
      </p:sp>
      <p:pic>
        <p:nvPicPr>
          <p:cNvPr id="4" name="Afbeelding 3"/>
          <p:cNvPicPr/>
          <p:nvPr/>
        </p:nvPicPr>
        <p:blipFill>
          <a:blip r:embed="rId2" cstate="print"/>
          <a:srcRect/>
          <a:stretch>
            <a:fillRect/>
          </a:stretch>
        </p:blipFill>
        <p:spPr bwMode="auto">
          <a:xfrm>
            <a:off x="228600" y="1371600"/>
            <a:ext cx="5753735" cy="3519805"/>
          </a:xfrm>
          <a:prstGeom prst="rect">
            <a:avLst/>
          </a:prstGeom>
          <a:noFill/>
          <a:ln w="9525">
            <a:noFill/>
            <a:miter lim="800000"/>
            <a:headEnd/>
            <a:tailEnd/>
          </a:ln>
        </p:spPr>
      </p:pic>
      <p:pic>
        <p:nvPicPr>
          <p:cNvPr id="5" name="Afbeelding 4"/>
          <p:cNvPicPr/>
          <p:nvPr/>
        </p:nvPicPr>
        <p:blipFill>
          <a:blip r:embed="rId3" cstate="print"/>
          <a:srcRect/>
          <a:stretch>
            <a:fillRect/>
          </a:stretch>
        </p:blipFill>
        <p:spPr bwMode="auto">
          <a:xfrm>
            <a:off x="3381375" y="3276600"/>
            <a:ext cx="5762625" cy="1447800"/>
          </a:xfrm>
          <a:prstGeom prst="rect">
            <a:avLst/>
          </a:prstGeom>
          <a:noFill/>
          <a:ln w="9525">
            <a:noFill/>
            <a:miter lim="800000"/>
            <a:headEnd/>
            <a:tailEnd/>
          </a:ln>
        </p:spPr>
      </p:pic>
      <p:pic>
        <p:nvPicPr>
          <p:cNvPr id="6" name="Afbeelding 5"/>
          <p:cNvPicPr/>
          <p:nvPr/>
        </p:nvPicPr>
        <p:blipFill>
          <a:blip r:embed="rId4" cstate="print"/>
          <a:srcRect/>
          <a:stretch>
            <a:fillRect/>
          </a:stretch>
        </p:blipFill>
        <p:spPr bwMode="auto">
          <a:xfrm>
            <a:off x="1143000" y="4724400"/>
            <a:ext cx="5753735" cy="103505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Nog</a:t>
            </a:r>
            <a:r>
              <a:rPr lang="en-US" dirty="0" smtClean="0"/>
              <a:t> </a:t>
            </a:r>
            <a:r>
              <a:rPr lang="en-US" dirty="0" err="1" smtClean="0"/>
              <a:t>wat</a:t>
            </a:r>
            <a:r>
              <a:rPr lang="en-US" dirty="0" smtClean="0"/>
              <a:t> </a:t>
            </a:r>
            <a:r>
              <a:rPr lang="en-US" dirty="0" err="1" smtClean="0"/>
              <a:t>georganiseerde</a:t>
            </a:r>
            <a:r>
              <a:rPr lang="en-US" dirty="0" smtClean="0"/>
              <a:t> </a:t>
            </a:r>
            <a:r>
              <a:rPr lang="en-US" dirty="0" err="1" smtClean="0"/>
              <a:t>feesten</a:t>
            </a:r>
            <a:endParaRPr lang="en-US" dirty="0"/>
          </a:p>
        </p:txBody>
      </p:sp>
      <p:pic>
        <p:nvPicPr>
          <p:cNvPr id="4" name="Tijdelijke aanduiding voor inhoud 3"/>
          <p:cNvPicPr>
            <a:picLocks noGrp="1"/>
          </p:cNvPicPr>
          <p:nvPr>
            <p:ph idx="1"/>
          </p:nvPr>
        </p:nvPicPr>
        <p:blipFill>
          <a:blip r:embed="rId2" cstate="print"/>
          <a:srcRect/>
          <a:stretch>
            <a:fillRect/>
          </a:stretch>
        </p:blipFill>
        <p:spPr bwMode="auto">
          <a:xfrm>
            <a:off x="1232765" y="1600200"/>
            <a:ext cx="6678469" cy="452596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447800"/>
            <a:ext cx="8229600" cy="1143000"/>
          </a:xfrm>
        </p:spPr>
        <p:txBody>
          <a:bodyPr>
            <a:normAutofit fontScale="90000"/>
          </a:bodyPr>
          <a:lstStyle/>
          <a:p>
            <a:r>
              <a:rPr lang="nl-NL" b="1" dirty="0" smtClean="0"/>
              <a:t>1996</a:t>
            </a:r>
            <a:r>
              <a:rPr lang="en-US" dirty="0"/>
              <a:t/>
            </a:r>
            <a:br>
              <a:rPr lang="en-US" dirty="0"/>
            </a:br>
            <a:r>
              <a:rPr lang="nl-NL" b="1" dirty="0"/>
              <a:t>Dit is het jaar waarin de dochtervereniging de “Marker Evenementen Stichting” word opgericht.</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2133600" y="2819400"/>
            <a:ext cx="4734105" cy="3574586"/>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62000"/>
            <a:ext cx="8229600" cy="1143000"/>
          </a:xfrm>
        </p:spPr>
        <p:txBody>
          <a:bodyPr>
            <a:normAutofit fontScale="90000"/>
          </a:bodyPr>
          <a:lstStyle/>
          <a:p>
            <a:r>
              <a:rPr lang="nl-NL" b="1" dirty="0"/>
              <a:t>Ook is dit jaar </a:t>
            </a:r>
            <a:r>
              <a:rPr lang="nl-NL" b="1" dirty="0" err="1"/>
              <a:t>Imca</a:t>
            </a:r>
            <a:r>
              <a:rPr lang="nl-NL" b="1" dirty="0"/>
              <a:t> Marina op Marken te vinden mede dankzij de SMJ.</a:t>
            </a:r>
            <a:r>
              <a:rPr lang="en-US" dirty="0"/>
              <a:t/>
            </a:r>
            <a:br>
              <a:rPr lang="en-US" dirty="0"/>
            </a:br>
            <a:endParaRPr lang="en-US" dirty="0"/>
          </a:p>
        </p:txBody>
      </p:sp>
      <p:pic>
        <p:nvPicPr>
          <p:cNvPr id="4" name="Tijdelijke aanduiding voor inhoud 3"/>
          <p:cNvPicPr>
            <a:picLocks noGrp="1"/>
          </p:cNvPicPr>
          <p:nvPr>
            <p:ph idx="1"/>
          </p:nvPr>
        </p:nvPicPr>
        <p:blipFill>
          <a:blip r:embed="rId2" cstate="print"/>
          <a:srcRect/>
          <a:stretch>
            <a:fillRect/>
          </a:stretch>
        </p:blipFill>
        <p:spPr bwMode="auto">
          <a:xfrm>
            <a:off x="1524000" y="1905000"/>
            <a:ext cx="6031592" cy="452596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1066800"/>
            <a:ext cx="8229600" cy="1143000"/>
          </a:xfrm>
        </p:spPr>
        <p:txBody>
          <a:bodyPr>
            <a:normAutofit fontScale="90000"/>
          </a:bodyPr>
          <a:lstStyle/>
          <a:p>
            <a:r>
              <a:rPr lang="nl-NL" b="1" dirty="0" smtClean="0"/>
              <a:t>1997</a:t>
            </a:r>
            <a:r>
              <a:rPr lang="en-US" dirty="0"/>
              <a:t/>
            </a:r>
            <a:br>
              <a:rPr lang="en-US" dirty="0"/>
            </a:br>
            <a:r>
              <a:rPr lang="nl-NL" b="1" dirty="0"/>
              <a:t>In dit jaar bestond de SMJ 25 jaar en kwam er een jubileum nummer uit van het nieuwsblad.</a:t>
            </a:r>
            <a:r>
              <a:rPr lang="en-US" dirty="0"/>
              <a:t/>
            </a:r>
            <a:br>
              <a:rPr lang="en-US" dirty="0"/>
            </a:br>
            <a:endParaRPr lang="en-US" dirty="0"/>
          </a:p>
        </p:txBody>
      </p:sp>
      <p:pic>
        <p:nvPicPr>
          <p:cNvPr id="4" name="Tijdelijke aanduiding voor inhoud 3"/>
          <p:cNvPicPr>
            <a:picLocks noGrp="1"/>
          </p:cNvPicPr>
          <p:nvPr>
            <p:ph idx="1"/>
          </p:nvPr>
        </p:nvPicPr>
        <p:blipFill>
          <a:blip r:embed="rId2" cstate="print"/>
          <a:srcRect/>
          <a:stretch>
            <a:fillRect/>
          </a:stretch>
        </p:blipFill>
        <p:spPr bwMode="auto">
          <a:xfrm>
            <a:off x="838200" y="2819400"/>
            <a:ext cx="7620000" cy="35814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Het </a:t>
            </a:r>
            <a:r>
              <a:rPr lang="en-US" dirty="0" err="1" smtClean="0"/>
              <a:t>bestuur</a:t>
            </a:r>
            <a:r>
              <a:rPr lang="en-US" dirty="0" smtClean="0"/>
              <a:t> in </a:t>
            </a:r>
            <a:r>
              <a:rPr lang="en-US" dirty="0" err="1" smtClean="0"/>
              <a:t>dat</a:t>
            </a:r>
            <a:r>
              <a:rPr lang="en-US" dirty="0" smtClean="0"/>
              <a:t> </a:t>
            </a:r>
            <a:r>
              <a:rPr lang="en-US" dirty="0" err="1" smtClean="0"/>
              <a:t>jubileum</a:t>
            </a:r>
            <a:r>
              <a:rPr lang="en-US" dirty="0" smtClean="0"/>
              <a:t> </a:t>
            </a:r>
            <a:r>
              <a:rPr lang="en-US" dirty="0" err="1" smtClean="0"/>
              <a:t>jaar</a:t>
            </a:r>
            <a:endParaRPr lang="en-US" dirty="0"/>
          </a:p>
        </p:txBody>
      </p:sp>
      <p:pic>
        <p:nvPicPr>
          <p:cNvPr id="4" name="Tijdelijke aanduiding voor inhoud 3"/>
          <p:cNvPicPr>
            <a:picLocks noGrp="1"/>
          </p:cNvPicPr>
          <p:nvPr>
            <p:ph idx="1"/>
          </p:nvPr>
        </p:nvPicPr>
        <p:blipFill>
          <a:blip r:embed="rId2" cstate="print"/>
          <a:srcRect/>
          <a:stretch>
            <a:fillRect/>
          </a:stretch>
        </p:blipFill>
        <p:spPr bwMode="auto">
          <a:xfrm>
            <a:off x="914400" y="1828800"/>
            <a:ext cx="8229600" cy="347296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t>En treed Rob de Nijs op, op </a:t>
            </a:r>
            <a:r>
              <a:rPr lang="nl-NL" b="1" dirty="0" smtClean="0"/>
              <a:t>Marken</a:t>
            </a: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2362200" y="1447800"/>
            <a:ext cx="4191000" cy="48768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762000"/>
            <a:ext cx="8229600" cy="1143000"/>
          </a:xfrm>
        </p:spPr>
        <p:txBody>
          <a:bodyPr>
            <a:normAutofit fontScale="90000"/>
          </a:bodyPr>
          <a:lstStyle/>
          <a:p>
            <a:r>
              <a:rPr lang="nl-NL" b="1" dirty="0" smtClean="0"/>
              <a:t>Enkele </a:t>
            </a:r>
            <a:r>
              <a:rPr lang="nl-NL" b="1" dirty="0"/>
              <a:t>van de activiteiten georganiseerd in 1988 door de SMJ.</a:t>
            </a:r>
            <a:r>
              <a:rPr lang="en-US" dirty="0"/>
              <a:t/>
            </a:r>
            <a:br>
              <a:rPr lang="en-US" dirty="0"/>
            </a:b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1066800" y="1676400"/>
            <a:ext cx="3048000" cy="4267200"/>
          </a:xfrm>
          <a:prstGeom prst="rect">
            <a:avLst/>
          </a:prstGeom>
          <a:noFill/>
          <a:ln w="9525">
            <a:noFill/>
            <a:miter lim="800000"/>
            <a:headEnd/>
            <a:tailEnd/>
          </a:ln>
        </p:spPr>
      </p:pic>
      <p:pic>
        <p:nvPicPr>
          <p:cNvPr id="5" name="Afbeelding 4"/>
          <p:cNvPicPr/>
          <p:nvPr/>
        </p:nvPicPr>
        <p:blipFill>
          <a:blip r:embed="rId3" cstate="print"/>
          <a:srcRect/>
          <a:stretch>
            <a:fillRect/>
          </a:stretch>
        </p:blipFill>
        <p:spPr bwMode="auto">
          <a:xfrm>
            <a:off x="4800600" y="1524000"/>
            <a:ext cx="2971800" cy="47244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457200"/>
            <a:ext cx="8229600" cy="1143000"/>
          </a:xfrm>
        </p:spPr>
        <p:txBody>
          <a:bodyPr>
            <a:normAutofit fontScale="90000"/>
          </a:bodyPr>
          <a:lstStyle/>
          <a:p>
            <a:r>
              <a:rPr lang="nl-NL" b="1" dirty="0" smtClean="0"/>
              <a:t>1999</a:t>
            </a:r>
            <a:r>
              <a:rPr lang="en-US" dirty="0" smtClean="0"/>
              <a:t/>
            </a:r>
            <a:br>
              <a:rPr lang="en-US" dirty="0" smtClean="0"/>
            </a:br>
            <a:r>
              <a:rPr lang="en-US" dirty="0" err="1" smtClean="0"/>
              <a:t>Waarschijnlijk</a:t>
            </a:r>
            <a:r>
              <a:rPr lang="en-US" dirty="0" smtClean="0"/>
              <a:t> </a:t>
            </a:r>
            <a:r>
              <a:rPr lang="en-US" dirty="0" err="1" smtClean="0"/>
              <a:t>niet</a:t>
            </a:r>
            <a:r>
              <a:rPr lang="en-US" dirty="0" smtClean="0"/>
              <a:t> </a:t>
            </a:r>
            <a:r>
              <a:rPr lang="en-US" dirty="0" err="1" smtClean="0"/>
              <a:t>dit</a:t>
            </a:r>
            <a:r>
              <a:rPr lang="en-US" dirty="0" smtClean="0"/>
              <a:t> </a:t>
            </a:r>
            <a:r>
              <a:rPr lang="en-US" dirty="0" err="1" smtClean="0"/>
              <a:t>jaar</a:t>
            </a:r>
            <a:r>
              <a:rPr lang="en-US" dirty="0" smtClean="0"/>
              <a:t> </a:t>
            </a:r>
            <a:r>
              <a:rPr lang="en-US" dirty="0" err="1" smtClean="0"/>
              <a:t>maar</a:t>
            </a:r>
            <a:r>
              <a:rPr lang="en-US" dirty="0" smtClean="0"/>
              <a:t> </a:t>
            </a:r>
            <a:r>
              <a:rPr lang="en-US" dirty="0" err="1" smtClean="0"/>
              <a:t>hier</a:t>
            </a:r>
            <a:r>
              <a:rPr lang="en-US" dirty="0" smtClean="0"/>
              <a:t> </a:t>
            </a:r>
            <a:r>
              <a:rPr lang="en-US" dirty="0" err="1" smtClean="0"/>
              <a:t>een</a:t>
            </a:r>
            <a:r>
              <a:rPr lang="en-US" dirty="0" smtClean="0"/>
              <a:t> </a:t>
            </a:r>
            <a:r>
              <a:rPr lang="en-US" dirty="0" err="1" smtClean="0"/>
              <a:t>foto</a:t>
            </a:r>
            <a:r>
              <a:rPr lang="en-US" dirty="0" smtClean="0"/>
              <a:t> van het </a:t>
            </a:r>
            <a:r>
              <a:rPr lang="en-US" dirty="0" err="1" smtClean="0"/>
              <a:t>halletje</a:t>
            </a: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descr="C:\Users\Griet\Downloads\photo (6).JPG"/>
          <p:cNvPicPr/>
          <p:nvPr/>
        </p:nvPicPr>
        <p:blipFill>
          <a:blip r:embed="rId2" cstate="print"/>
          <a:srcRect/>
          <a:stretch>
            <a:fillRect/>
          </a:stretch>
        </p:blipFill>
        <p:spPr bwMode="auto">
          <a:xfrm>
            <a:off x="1676400" y="2209800"/>
            <a:ext cx="5943600" cy="31242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14400"/>
            <a:ext cx="8229600" cy="1143000"/>
          </a:xfrm>
        </p:spPr>
        <p:txBody>
          <a:bodyPr>
            <a:normAutofit fontScale="90000"/>
          </a:bodyPr>
          <a:lstStyle/>
          <a:p>
            <a:r>
              <a:rPr lang="nl-NL" b="1" dirty="0"/>
              <a:t>Ter ere van de </a:t>
            </a:r>
            <a:r>
              <a:rPr lang="nl-NL" b="1" dirty="0" err="1"/>
              <a:t>millenium</a:t>
            </a:r>
            <a:r>
              <a:rPr lang="nl-NL" b="1" dirty="0"/>
              <a:t> wissel word er een feesttent neergezet op het parkeerterrein</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2133600" y="2514600"/>
            <a:ext cx="4800600" cy="37338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85800"/>
            <a:ext cx="8229600" cy="1143000"/>
          </a:xfrm>
        </p:spPr>
        <p:txBody>
          <a:bodyPr>
            <a:normAutofit fontScale="90000"/>
          </a:bodyPr>
          <a:lstStyle/>
          <a:p>
            <a:r>
              <a:rPr lang="nl-NL" b="1" dirty="0" smtClean="0"/>
              <a:t>2000</a:t>
            </a:r>
            <a:br>
              <a:rPr lang="nl-NL" b="1" dirty="0" smtClean="0"/>
            </a:br>
            <a:r>
              <a:rPr lang="nl-NL" b="1" dirty="0" smtClean="0"/>
              <a:t>Waarschijnlijk ook niet dit jaar maar hier weer een bestuursuitje</a:t>
            </a: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descr="C:\Users\Griet\Downloads\photo (7).JPG"/>
          <p:cNvPicPr/>
          <p:nvPr/>
        </p:nvPicPr>
        <p:blipFill>
          <a:blip r:embed="rId2" cstate="print"/>
          <a:srcRect/>
          <a:stretch>
            <a:fillRect/>
          </a:stretch>
        </p:blipFill>
        <p:spPr bwMode="auto">
          <a:xfrm>
            <a:off x="1828800" y="2286000"/>
            <a:ext cx="5372735" cy="416290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477962"/>
          </a:xfrm>
        </p:spPr>
        <p:txBody>
          <a:bodyPr>
            <a:normAutofit fontScale="90000"/>
          </a:bodyPr>
          <a:lstStyle/>
          <a:p>
            <a:r>
              <a:rPr lang="nl-NL" b="1" dirty="0"/>
              <a:t>De zonnewijzer zoals hij er eerst uitzag</a:t>
            </a:r>
            <a:r>
              <a:rPr lang="en-US" dirty="0"/>
              <a:t/>
            </a:r>
            <a:br>
              <a:rPr lang="en-US" dirty="0"/>
            </a:br>
            <a:endParaRPr lang="en-US" dirty="0"/>
          </a:p>
        </p:txBody>
      </p:sp>
      <p:pic>
        <p:nvPicPr>
          <p:cNvPr id="4" name="Tijdelijke aanduiding voor inhoud 3"/>
          <p:cNvPicPr>
            <a:picLocks noGrp="1"/>
          </p:cNvPicPr>
          <p:nvPr>
            <p:ph idx="1"/>
          </p:nvPr>
        </p:nvPicPr>
        <p:blipFill>
          <a:blip r:embed="rId2" cstate="print"/>
          <a:srcRect/>
          <a:stretch>
            <a:fillRect/>
          </a:stretch>
        </p:blipFill>
        <p:spPr bwMode="auto">
          <a:xfrm>
            <a:off x="0" y="685800"/>
            <a:ext cx="3429000" cy="4525963"/>
          </a:xfrm>
          <a:prstGeom prst="rect">
            <a:avLst/>
          </a:prstGeom>
          <a:noFill/>
          <a:ln w="9525">
            <a:noFill/>
            <a:miter lim="800000"/>
            <a:headEnd/>
            <a:tailEnd/>
          </a:ln>
        </p:spPr>
      </p:pic>
      <p:pic>
        <p:nvPicPr>
          <p:cNvPr id="5" name="Afbeelding 4"/>
          <p:cNvPicPr/>
          <p:nvPr/>
        </p:nvPicPr>
        <p:blipFill>
          <a:blip r:embed="rId3" cstate="print"/>
          <a:srcRect/>
          <a:stretch>
            <a:fillRect/>
          </a:stretch>
        </p:blipFill>
        <p:spPr bwMode="auto">
          <a:xfrm>
            <a:off x="4038600" y="1295400"/>
            <a:ext cx="4534535" cy="3364230"/>
          </a:xfrm>
          <a:prstGeom prst="rect">
            <a:avLst/>
          </a:prstGeom>
          <a:noFill/>
          <a:ln w="9525">
            <a:noFill/>
            <a:miter lim="800000"/>
            <a:headEnd/>
            <a:tailEnd/>
          </a:ln>
        </p:spPr>
      </p:pic>
      <p:pic>
        <p:nvPicPr>
          <p:cNvPr id="6" name="Afbeelding 5"/>
          <p:cNvPicPr/>
          <p:nvPr/>
        </p:nvPicPr>
        <p:blipFill>
          <a:blip r:embed="rId4" cstate="print"/>
          <a:srcRect/>
          <a:stretch>
            <a:fillRect/>
          </a:stretch>
        </p:blipFill>
        <p:spPr bwMode="auto">
          <a:xfrm>
            <a:off x="2362200" y="4038600"/>
            <a:ext cx="4172267" cy="2114867"/>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381000"/>
            <a:ext cx="8229600" cy="1143000"/>
          </a:xfrm>
        </p:spPr>
        <p:txBody>
          <a:bodyPr>
            <a:normAutofit fontScale="90000"/>
          </a:bodyPr>
          <a:lstStyle/>
          <a:p>
            <a:r>
              <a:rPr lang="nl-NL" sz="2800" b="1" dirty="0"/>
              <a:t>Dit jaar vind het festival “waterlandpop” plaats, met sterren als “ de Kast” op het programma.</a:t>
            </a:r>
            <a:r>
              <a:rPr lang="en-US" sz="2800" dirty="0"/>
              <a:t/>
            </a:r>
            <a:br>
              <a:rPr lang="en-US" sz="2800" dirty="0"/>
            </a:br>
            <a:endParaRPr lang="en-US" sz="2800" dirty="0"/>
          </a:p>
        </p:txBody>
      </p:sp>
      <p:sp>
        <p:nvSpPr>
          <p:cNvPr id="3" name="Tijdelijke aanduiding voor inhoud 2"/>
          <p:cNvSpPr>
            <a:spLocks noGrp="1"/>
          </p:cNvSpPr>
          <p:nvPr>
            <p:ph idx="1"/>
          </p:nvPr>
        </p:nvSpPr>
        <p:spPr>
          <a:xfrm>
            <a:off x="457200" y="1143000"/>
            <a:ext cx="8229600" cy="4525963"/>
          </a:xfrm>
        </p:spPr>
        <p:txBody>
          <a:bodyPr>
            <a:normAutofit/>
          </a:bodyPr>
          <a:lstStyle/>
          <a:p>
            <a:endParaRPr lang="en-US" sz="2800"/>
          </a:p>
        </p:txBody>
      </p:sp>
      <p:pic>
        <p:nvPicPr>
          <p:cNvPr id="4" name="Afbeelding 3"/>
          <p:cNvPicPr/>
          <p:nvPr/>
        </p:nvPicPr>
        <p:blipFill>
          <a:blip r:embed="rId2" cstate="print"/>
          <a:srcRect/>
          <a:stretch>
            <a:fillRect/>
          </a:stretch>
        </p:blipFill>
        <p:spPr bwMode="auto">
          <a:xfrm>
            <a:off x="1219200" y="1143000"/>
            <a:ext cx="5174052" cy="4074245"/>
          </a:xfrm>
          <a:prstGeom prst="rect">
            <a:avLst/>
          </a:prstGeom>
          <a:noFill/>
          <a:ln w="9525">
            <a:noFill/>
            <a:miter lim="800000"/>
            <a:headEnd/>
            <a:tailEnd/>
          </a:ln>
        </p:spPr>
      </p:pic>
      <p:pic>
        <p:nvPicPr>
          <p:cNvPr id="5" name="Afbeelding 4"/>
          <p:cNvPicPr/>
          <p:nvPr/>
        </p:nvPicPr>
        <p:blipFill>
          <a:blip r:embed="rId3" cstate="print"/>
          <a:srcRect/>
          <a:stretch>
            <a:fillRect/>
          </a:stretch>
        </p:blipFill>
        <p:spPr bwMode="auto">
          <a:xfrm>
            <a:off x="609600" y="3429000"/>
            <a:ext cx="7696200" cy="32766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57200"/>
            <a:ext cx="8229600" cy="1143000"/>
          </a:xfrm>
        </p:spPr>
        <p:txBody>
          <a:bodyPr>
            <a:normAutofit fontScale="90000"/>
          </a:bodyPr>
          <a:lstStyle/>
          <a:p>
            <a:r>
              <a:rPr lang="nl-NL" b="1" dirty="0"/>
              <a:t>Ook is er nog plaats voor een country festival</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914400" y="1752600"/>
            <a:ext cx="7162800" cy="39624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81000"/>
            <a:ext cx="8229600" cy="1143000"/>
          </a:xfrm>
        </p:spPr>
        <p:txBody>
          <a:bodyPr>
            <a:normAutofit fontScale="90000"/>
          </a:bodyPr>
          <a:lstStyle/>
          <a:p>
            <a:r>
              <a:rPr lang="nl-NL" b="1" dirty="0" smtClean="0"/>
              <a:t>2001</a:t>
            </a:r>
            <a:br>
              <a:rPr lang="nl-NL" b="1" dirty="0" smtClean="0"/>
            </a:br>
            <a:r>
              <a:rPr lang="nl-NL" b="1" dirty="0" smtClean="0"/>
              <a:t>Tienjarig bestaan gemeente waterland</a:t>
            </a: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762000" y="1981199"/>
            <a:ext cx="8001000" cy="4495801"/>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228600" y="609600"/>
            <a:ext cx="5753735" cy="2976245"/>
          </a:xfrm>
          <a:prstGeom prst="rect">
            <a:avLst/>
          </a:prstGeom>
          <a:noFill/>
          <a:ln w="9525">
            <a:noFill/>
            <a:miter lim="800000"/>
            <a:headEnd/>
            <a:tailEnd/>
          </a:ln>
        </p:spPr>
      </p:pic>
      <p:pic>
        <p:nvPicPr>
          <p:cNvPr id="5" name="Afbeelding 4"/>
          <p:cNvPicPr/>
          <p:nvPr/>
        </p:nvPicPr>
        <p:blipFill>
          <a:blip r:embed="rId3" cstate="print"/>
          <a:srcRect/>
          <a:stretch>
            <a:fillRect/>
          </a:stretch>
        </p:blipFill>
        <p:spPr bwMode="auto">
          <a:xfrm>
            <a:off x="3200400" y="3124200"/>
            <a:ext cx="5753735" cy="350202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smtClean="0"/>
              <a:t/>
            </a:r>
            <a:br>
              <a:rPr lang="nl-NL" b="1" dirty="0" smtClean="0"/>
            </a:br>
            <a:r>
              <a:rPr lang="nl-NL" b="1" dirty="0"/>
              <a:t/>
            </a:r>
            <a:br>
              <a:rPr lang="nl-NL" b="1" dirty="0"/>
            </a:br>
            <a:r>
              <a:rPr lang="nl-NL" b="1" dirty="0" smtClean="0"/>
              <a:t/>
            </a:r>
            <a:br>
              <a:rPr lang="nl-NL" b="1" dirty="0" smtClean="0"/>
            </a:br>
            <a:r>
              <a:rPr lang="nl-NL" b="1" dirty="0" smtClean="0"/>
              <a:t>2002</a:t>
            </a:r>
            <a:r>
              <a:rPr lang="en-US" dirty="0"/>
              <a:t/>
            </a:r>
            <a:br>
              <a:rPr lang="en-US" dirty="0"/>
            </a:br>
            <a:r>
              <a:rPr lang="nl-NL" b="1" dirty="0"/>
              <a:t>De stichting bestaat 30 jaar en dit moet natuurlijk gevierd worden, en hoe?!</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2438400" y="2743200"/>
            <a:ext cx="4114800" cy="35814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838200"/>
            <a:ext cx="8229600" cy="1143000"/>
          </a:xfrm>
        </p:spPr>
        <p:txBody>
          <a:bodyPr>
            <a:noAutofit/>
          </a:bodyPr>
          <a:lstStyle/>
          <a:p>
            <a:r>
              <a:rPr lang="nl-NL" sz="2800" b="1" dirty="0"/>
              <a:t>Koninginnedag organiseren en in goede banen leiden is misschien wel een van de belangrijkste taken van de SMJ, hieronder ziet u een voorbeeld van de bedrijvigheid op 30 april-2002.</a:t>
            </a:r>
            <a:r>
              <a:rPr lang="en-US" sz="2800" dirty="0"/>
              <a:t/>
            </a:r>
            <a:br>
              <a:rPr lang="en-US" sz="2800" dirty="0"/>
            </a:br>
            <a:endParaRPr lang="en-US" sz="2800"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914400" y="2362200"/>
            <a:ext cx="7391400" cy="35814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Bestuur</a:t>
            </a:r>
            <a:r>
              <a:rPr lang="en-US" dirty="0" smtClean="0"/>
              <a:t> in 2002</a:t>
            </a: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914400" y="1600200"/>
            <a:ext cx="7315200" cy="46482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457200"/>
            <a:ext cx="8229600" cy="1143000"/>
          </a:xfrm>
        </p:spPr>
        <p:txBody>
          <a:bodyPr>
            <a:noAutofit/>
          </a:bodyPr>
          <a:lstStyle/>
          <a:p>
            <a:r>
              <a:rPr lang="nl-NL" sz="2800" b="1" dirty="0" smtClean="0"/>
              <a:t>2003</a:t>
            </a:r>
            <a:r>
              <a:rPr lang="en-US" sz="2800" dirty="0"/>
              <a:t/>
            </a:r>
            <a:br>
              <a:rPr lang="en-US" sz="2800" dirty="0"/>
            </a:br>
            <a:r>
              <a:rPr lang="nl-NL" sz="2800" b="1" dirty="0"/>
              <a:t>Elk jaar werken de SMJ en de MES samen om de sint goed te ontvangen, elk jaar weer een succes</a:t>
            </a:r>
            <a:r>
              <a:rPr lang="en-US" sz="2800" dirty="0"/>
              <a:t/>
            </a:r>
            <a:br>
              <a:rPr lang="en-US" sz="2800" dirty="0"/>
            </a:br>
            <a:endParaRPr lang="en-US" sz="2800" dirty="0"/>
          </a:p>
        </p:txBody>
      </p:sp>
      <p:sp>
        <p:nvSpPr>
          <p:cNvPr id="3" name="Tijdelijke aanduiding voor inhoud 2"/>
          <p:cNvSpPr>
            <a:spLocks noGrp="1"/>
          </p:cNvSpPr>
          <p:nvPr>
            <p:ph idx="1"/>
          </p:nvPr>
        </p:nvSpPr>
        <p:spPr/>
        <p:txBody>
          <a:bodyPr/>
          <a:lstStyle/>
          <a:p>
            <a:endParaRPr lang="en-US"/>
          </a:p>
        </p:txBody>
      </p:sp>
      <p:pic>
        <p:nvPicPr>
          <p:cNvPr id="4" name="Afbeelding 3" descr="C:\Users\Griet\Downloads\photo (3).JPG"/>
          <p:cNvPicPr/>
          <p:nvPr/>
        </p:nvPicPr>
        <p:blipFill>
          <a:blip r:embed="rId2" cstate="print"/>
          <a:srcRect/>
          <a:stretch>
            <a:fillRect/>
          </a:stretch>
        </p:blipFill>
        <p:spPr bwMode="auto">
          <a:xfrm>
            <a:off x="914400" y="1752600"/>
            <a:ext cx="7315200" cy="46482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33400"/>
            <a:ext cx="8229600" cy="1143000"/>
          </a:xfrm>
        </p:spPr>
        <p:txBody>
          <a:bodyPr>
            <a:normAutofit fontScale="90000"/>
          </a:bodyPr>
          <a:lstStyle/>
          <a:p>
            <a:r>
              <a:rPr lang="nl-NL" sz="3100" b="1" dirty="0"/>
              <a:t>Ook dit jaar weer een Koninginnedag, want </a:t>
            </a:r>
            <a:r>
              <a:rPr lang="nl-NL" sz="3100" b="1" dirty="0" err="1"/>
              <a:t>sja</a:t>
            </a:r>
            <a:r>
              <a:rPr lang="nl-NL" sz="3100" b="1" dirty="0"/>
              <a:t> die word ook steeds ouder</a:t>
            </a:r>
            <a:r>
              <a:rPr lang="nl-NL" b="1" dirty="0"/>
              <a:t>. </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838200" y="1447800"/>
            <a:ext cx="7391400" cy="46482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t> </a:t>
            </a:r>
            <a:r>
              <a:rPr lang="en-US" dirty="0"/>
              <a:t/>
            </a:r>
            <a:br>
              <a:rPr lang="en-US" dirty="0"/>
            </a:br>
            <a:r>
              <a:rPr lang="nl-NL" b="1" dirty="0"/>
              <a:t>Een groot spektakel dit jaar, het septemberfeest.</a:t>
            </a:r>
            <a:r>
              <a:rPr lang="en-US" dirty="0"/>
              <a:t/>
            </a:r>
            <a:br>
              <a:rPr lang="en-US" dirty="0"/>
            </a:br>
            <a:endParaRPr lang="en-US" dirty="0"/>
          </a:p>
        </p:txBody>
      </p:sp>
      <p:pic>
        <p:nvPicPr>
          <p:cNvPr id="4" name="Tijdelijke aanduiding voor inhoud 3"/>
          <p:cNvPicPr>
            <a:picLocks noGrp="1"/>
          </p:cNvPicPr>
          <p:nvPr>
            <p:ph idx="1"/>
          </p:nvPr>
        </p:nvPicPr>
        <p:blipFill>
          <a:blip r:embed="rId2" cstate="print"/>
          <a:srcRect/>
          <a:stretch>
            <a:fillRect/>
          </a:stretch>
        </p:blipFill>
        <p:spPr bwMode="auto">
          <a:xfrm>
            <a:off x="838200" y="1524000"/>
            <a:ext cx="7543800" cy="48006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401762"/>
          </a:xfrm>
        </p:spPr>
        <p:txBody>
          <a:bodyPr>
            <a:normAutofit fontScale="90000"/>
          </a:bodyPr>
          <a:lstStyle/>
          <a:p>
            <a:r>
              <a:rPr lang="nl-NL" b="1" dirty="0"/>
              <a:t>En hier is de parel van de </a:t>
            </a:r>
            <a:r>
              <a:rPr lang="nl-NL" b="1" dirty="0" err="1"/>
              <a:t>Kerkbuurt</a:t>
            </a:r>
            <a:r>
              <a:rPr lang="nl-NL" b="1" dirty="0"/>
              <a:t> hoe hij er nu uitziet</a:t>
            </a:r>
            <a:r>
              <a:rPr lang="en-US" dirty="0"/>
              <a:t/>
            </a:r>
            <a:br>
              <a:rPr lang="en-US" dirty="0"/>
            </a:br>
            <a:endParaRPr lang="en-US" dirty="0"/>
          </a:p>
        </p:txBody>
      </p:sp>
      <p:pic>
        <p:nvPicPr>
          <p:cNvPr id="4" name="Tijdelijke aanduiding voor inhoud 3" descr="Zonnewijzer"/>
          <p:cNvPicPr>
            <a:picLocks noGrp="1"/>
          </p:cNvPicPr>
          <p:nvPr>
            <p:ph idx="1"/>
          </p:nvPr>
        </p:nvPicPr>
        <p:blipFill>
          <a:blip r:embed="rId2" cstate="print"/>
          <a:srcRect/>
          <a:stretch>
            <a:fillRect/>
          </a:stretch>
        </p:blipFill>
        <p:spPr bwMode="auto">
          <a:xfrm>
            <a:off x="685800" y="1524000"/>
            <a:ext cx="8001000" cy="48006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533400"/>
            <a:ext cx="8229600" cy="1143000"/>
          </a:xfrm>
        </p:spPr>
        <p:txBody>
          <a:bodyPr>
            <a:normAutofit fontScale="90000"/>
          </a:bodyPr>
          <a:lstStyle/>
          <a:p>
            <a:r>
              <a:rPr lang="nl-NL" b="1" dirty="0" smtClean="0"/>
              <a:t>2004</a:t>
            </a:r>
            <a:r>
              <a:rPr lang="nl-NL" b="1" dirty="0"/>
              <a:t> </a:t>
            </a:r>
            <a:r>
              <a:rPr lang="en-US" dirty="0"/>
              <a:t/>
            </a:r>
            <a:br>
              <a:rPr lang="en-US" dirty="0"/>
            </a:br>
            <a:r>
              <a:rPr lang="nl-NL" b="1" dirty="0"/>
              <a:t>Dolle pret achter de “kassa”</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descr="C:\Users\Griet\Downloads\photo (2).JPG"/>
          <p:cNvPicPr/>
          <p:nvPr/>
        </p:nvPicPr>
        <p:blipFill>
          <a:blip r:embed="rId2" cstate="print"/>
          <a:srcRect/>
          <a:stretch>
            <a:fillRect/>
          </a:stretch>
        </p:blipFill>
        <p:spPr bwMode="auto">
          <a:xfrm>
            <a:off x="914400" y="1828800"/>
            <a:ext cx="7467600" cy="43434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57200"/>
            <a:ext cx="8229600" cy="1143000"/>
          </a:xfrm>
        </p:spPr>
        <p:txBody>
          <a:bodyPr>
            <a:normAutofit fontScale="90000"/>
          </a:bodyPr>
          <a:lstStyle/>
          <a:p>
            <a:r>
              <a:rPr lang="nl-NL" b="1" dirty="0" smtClean="0"/>
              <a:t>En wederom iedereen in het oranje gehuld voor Koninginnedag, ditmaal in 2004.</a:t>
            </a:r>
            <a:endParaRPr lang="en-US" dirty="0"/>
          </a:p>
        </p:txBody>
      </p:sp>
      <p:pic>
        <p:nvPicPr>
          <p:cNvPr id="4" name="Tijdelijke aanduiding voor inhoud 3"/>
          <p:cNvPicPr>
            <a:picLocks noGrp="1"/>
          </p:cNvPicPr>
          <p:nvPr>
            <p:ph idx="1"/>
          </p:nvPr>
        </p:nvPicPr>
        <p:blipFill>
          <a:blip r:embed="rId2" cstate="print"/>
          <a:srcRect/>
          <a:stretch>
            <a:fillRect/>
          </a:stretch>
        </p:blipFill>
        <p:spPr bwMode="auto">
          <a:xfrm>
            <a:off x="609600" y="2057400"/>
            <a:ext cx="7887801" cy="425827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200400"/>
            <a:ext cx="8229600" cy="1143000"/>
          </a:xfrm>
        </p:spPr>
        <p:txBody>
          <a:bodyPr>
            <a:noAutofit/>
          </a:bodyPr>
          <a:lstStyle/>
          <a:p>
            <a:r>
              <a:rPr lang="nl-NL" sz="4000" b="1" dirty="0"/>
              <a:t> </a:t>
            </a:r>
            <a:r>
              <a:rPr lang="en-US" sz="4000" dirty="0"/>
              <a:t/>
            </a:r>
            <a:br>
              <a:rPr lang="en-US" sz="4000" dirty="0"/>
            </a:br>
            <a:r>
              <a:rPr lang="nl-NL" sz="4000" b="1" dirty="0"/>
              <a:t>2005 – </a:t>
            </a:r>
            <a:r>
              <a:rPr lang="nl-NL" sz="4000" b="1" dirty="0" smtClean="0"/>
              <a:t>2010</a:t>
            </a:r>
            <a:r>
              <a:rPr lang="nl-NL" sz="4000" b="1" dirty="0"/>
              <a:t> </a:t>
            </a:r>
            <a:r>
              <a:rPr lang="en-US" sz="4000" dirty="0"/>
              <a:t/>
            </a:r>
            <a:br>
              <a:rPr lang="en-US" sz="4000" dirty="0"/>
            </a:br>
            <a:r>
              <a:rPr lang="nl-NL" sz="4000" b="1" dirty="0"/>
              <a:t>De </a:t>
            </a:r>
            <a:r>
              <a:rPr lang="nl-NL" sz="4000" b="1" dirty="0" smtClean="0"/>
              <a:t>foto’s </a:t>
            </a:r>
            <a:r>
              <a:rPr lang="nl-NL" sz="4000" b="1" dirty="0"/>
              <a:t>van deze jaren staan allemaal bij elkaar omdat het nogal moeilijk te onderscheiden is wat welk jaar is</a:t>
            </a:r>
            <a:r>
              <a:rPr lang="en-US" sz="4000" dirty="0"/>
              <a:t/>
            </a:r>
            <a:br>
              <a:rPr lang="en-US" sz="4000" dirty="0"/>
            </a:br>
            <a:r>
              <a:rPr lang="nl-NL" sz="4000" b="1" dirty="0"/>
              <a:t> </a:t>
            </a:r>
            <a:r>
              <a:rPr lang="nl-NL" sz="4000" b="1" dirty="0" smtClean="0"/>
              <a:t> </a:t>
            </a:r>
            <a:r>
              <a:rPr lang="en-US" sz="4000" dirty="0"/>
              <a:t/>
            </a:r>
            <a:br>
              <a:rPr lang="en-US" sz="4000" dirty="0"/>
            </a:br>
            <a:r>
              <a:rPr lang="en-US" sz="4000" dirty="0"/>
              <a:t/>
            </a:r>
            <a:br>
              <a:rPr lang="en-US" sz="4000" dirty="0"/>
            </a:br>
            <a:endParaRPr lang="en-US" sz="4000" dirty="0"/>
          </a:p>
        </p:txBody>
      </p:sp>
      <p:sp>
        <p:nvSpPr>
          <p:cNvPr id="3" name="Tijdelijke aanduiding voor inhoud 2"/>
          <p:cNvSpPr>
            <a:spLocks noGrp="1"/>
          </p:cNvSpPr>
          <p:nvPr>
            <p:ph idx="1"/>
          </p:nvPr>
        </p:nvSpPr>
        <p:spPr/>
        <p:txBody>
          <a:bodyPr>
            <a:normAutofit/>
          </a:bodyPr>
          <a:lstStyle/>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62000"/>
            <a:ext cx="8229600" cy="1143000"/>
          </a:xfrm>
        </p:spPr>
        <p:txBody>
          <a:bodyPr>
            <a:noAutofit/>
          </a:bodyPr>
          <a:lstStyle/>
          <a:p>
            <a:r>
              <a:rPr lang="nl-NL" sz="3200" b="1" dirty="0"/>
              <a:t>Natuurlijk moet je 16 zijn om in de Zonnewijzer een biertje te mogen drinken. Hier is het expert leeftijdsteam te zien terwijl ze de gasten controleren.</a:t>
            </a:r>
            <a:r>
              <a:rPr lang="en-US" sz="3200" dirty="0"/>
              <a:t/>
            </a:r>
            <a:br>
              <a:rPr lang="en-US" sz="3200" dirty="0"/>
            </a:br>
            <a:endParaRPr lang="en-US" sz="3200" dirty="0"/>
          </a:p>
        </p:txBody>
      </p:sp>
      <p:pic>
        <p:nvPicPr>
          <p:cNvPr id="4" name="Tijdelijke aanduiding voor inhoud 3"/>
          <p:cNvPicPr>
            <a:picLocks noGrp="1"/>
          </p:cNvPicPr>
          <p:nvPr>
            <p:ph idx="1"/>
          </p:nvPr>
        </p:nvPicPr>
        <p:blipFill>
          <a:blip r:embed="rId2" cstate="print"/>
          <a:srcRect/>
          <a:stretch>
            <a:fillRect/>
          </a:stretch>
        </p:blipFill>
        <p:spPr bwMode="auto">
          <a:xfrm>
            <a:off x="1676400" y="2286000"/>
            <a:ext cx="6172200" cy="37338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914400"/>
            <a:ext cx="8229600" cy="1143000"/>
          </a:xfrm>
        </p:spPr>
        <p:txBody>
          <a:bodyPr>
            <a:normAutofit fontScale="90000"/>
          </a:bodyPr>
          <a:lstStyle/>
          <a:p>
            <a:r>
              <a:rPr lang="nl-NL" b="1" dirty="0"/>
              <a:t>In 2007 bestaat de Marker dijk 50 jaar en dit word gevierd met het “50 jaar dijk” festival.</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609600" y="2438400"/>
            <a:ext cx="8077200" cy="30480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762000"/>
            <a:ext cx="8229600" cy="1143000"/>
          </a:xfrm>
        </p:spPr>
        <p:txBody>
          <a:bodyPr>
            <a:normAutofit fontScale="90000"/>
          </a:bodyPr>
          <a:lstStyle/>
          <a:p>
            <a:r>
              <a:rPr lang="nl-NL" sz="3600" b="1" dirty="0"/>
              <a:t>Een </a:t>
            </a:r>
            <a:r>
              <a:rPr lang="nl-NL" sz="3600" b="1" dirty="0" err="1"/>
              <a:t>sckokkende</a:t>
            </a:r>
            <a:r>
              <a:rPr lang="nl-NL" sz="3600" b="1" dirty="0"/>
              <a:t> maar daarom niet minder leuke foto van een verkleed </a:t>
            </a:r>
            <a:r>
              <a:rPr lang="nl-NL" sz="3600" b="1" dirty="0" smtClean="0"/>
              <a:t>bestuur en</a:t>
            </a:r>
            <a:r>
              <a:rPr lang="en-US" sz="3600" dirty="0"/>
              <a:t/>
            </a:r>
            <a:br>
              <a:rPr lang="en-US" sz="3600" dirty="0"/>
            </a:br>
            <a:r>
              <a:rPr lang="nl-NL" sz="3600" b="1" dirty="0" smtClean="0"/>
              <a:t>de </a:t>
            </a:r>
            <a:r>
              <a:rPr lang="nl-NL" sz="3600" b="1" dirty="0" err="1"/>
              <a:t>pyama</a:t>
            </a:r>
            <a:r>
              <a:rPr lang="nl-NL" sz="3600" b="1" dirty="0"/>
              <a:t> </a:t>
            </a:r>
            <a:r>
              <a:rPr lang="nl-NL" sz="3600" b="1" dirty="0" smtClean="0"/>
              <a:t>party</a:t>
            </a:r>
            <a:r>
              <a:rPr lang="en-US" sz="3600" dirty="0"/>
              <a:t/>
            </a:r>
            <a:br>
              <a:rPr lang="en-US" sz="3600" dirty="0"/>
            </a:br>
            <a:endParaRPr lang="en-US" sz="3600" dirty="0"/>
          </a:p>
        </p:txBody>
      </p:sp>
      <p:pic>
        <p:nvPicPr>
          <p:cNvPr id="4" name="Tijdelijke aanduiding voor inhoud 3"/>
          <p:cNvPicPr>
            <a:picLocks noGrp="1"/>
          </p:cNvPicPr>
          <p:nvPr>
            <p:ph idx="1"/>
          </p:nvPr>
        </p:nvPicPr>
        <p:blipFill>
          <a:blip r:embed="rId2" cstate="print"/>
          <a:srcRect/>
          <a:stretch>
            <a:fillRect/>
          </a:stretch>
        </p:blipFill>
        <p:spPr bwMode="auto">
          <a:xfrm>
            <a:off x="304800" y="1905000"/>
            <a:ext cx="4038600" cy="3505200"/>
          </a:xfrm>
          <a:prstGeom prst="rect">
            <a:avLst/>
          </a:prstGeom>
          <a:noFill/>
          <a:ln w="9525">
            <a:noFill/>
            <a:miter lim="800000"/>
            <a:headEnd/>
            <a:tailEnd/>
          </a:ln>
        </p:spPr>
      </p:pic>
      <p:pic>
        <p:nvPicPr>
          <p:cNvPr id="5" name="Afbeelding 4"/>
          <p:cNvPicPr/>
          <p:nvPr/>
        </p:nvPicPr>
        <p:blipFill>
          <a:blip r:embed="rId3" cstate="print"/>
          <a:srcRect/>
          <a:stretch>
            <a:fillRect/>
          </a:stretch>
        </p:blipFill>
        <p:spPr bwMode="auto">
          <a:xfrm>
            <a:off x="4419600" y="3124200"/>
            <a:ext cx="3733800" cy="31242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57200"/>
            <a:ext cx="8229600" cy="1143000"/>
          </a:xfrm>
        </p:spPr>
        <p:txBody>
          <a:bodyPr>
            <a:noAutofit/>
          </a:bodyPr>
          <a:lstStyle/>
          <a:p>
            <a:r>
              <a:rPr lang="nl-NL" sz="3200" b="1" dirty="0"/>
              <a:t>Wat </a:t>
            </a:r>
            <a:r>
              <a:rPr lang="nl-NL" sz="3200" b="1" dirty="0" err="1"/>
              <a:t>fotos</a:t>
            </a:r>
            <a:r>
              <a:rPr lang="nl-NL" sz="3200" b="1" dirty="0"/>
              <a:t> van de beroemde SMJ tafel in de bestuurskamer, tijdens een bestuursuitje</a:t>
            </a:r>
            <a:r>
              <a:rPr lang="en-US" sz="3200" dirty="0"/>
              <a:t/>
            </a:r>
            <a:br>
              <a:rPr lang="en-US" sz="3200" dirty="0"/>
            </a:br>
            <a:endParaRPr lang="en-US" sz="3200" dirty="0"/>
          </a:p>
        </p:txBody>
      </p:sp>
      <p:pic>
        <p:nvPicPr>
          <p:cNvPr id="4" name="Tijdelijke aanduiding voor inhoud 3" descr="H:\smj\kerst+overige 047.jpg"/>
          <p:cNvPicPr>
            <a:picLocks noGrp="1"/>
          </p:cNvPicPr>
          <p:nvPr>
            <p:ph idx="1"/>
          </p:nvPr>
        </p:nvPicPr>
        <p:blipFill>
          <a:blip r:embed="rId2" cstate="print"/>
          <a:srcRect/>
          <a:stretch>
            <a:fillRect/>
          </a:stretch>
        </p:blipFill>
        <p:spPr bwMode="auto">
          <a:xfrm>
            <a:off x="533400" y="1447800"/>
            <a:ext cx="4541308" cy="3382963"/>
          </a:xfrm>
          <a:prstGeom prst="rect">
            <a:avLst/>
          </a:prstGeom>
          <a:noFill/>
          <a:ln w="9525">
            <a:noFill/>
            <a:miter lim="800000"/>
            <a:headEnd/>
            <a:tailEnd/>
          </a:ln>
        </p:spPr>
      </p:pic>
      <p:pic>
        <p:nvPicPr>
          <p:cNvPr id="5" name="Afbeelding 4" descr="H:\smj\kerst+overige 052.jpg"/>
          <p:cNvPicPr/>
          <p:nvPr/>
        </p:nvPicPr>
        <p:blipFill>
          <a:blip r:embed="rId3" cstate="print"/>
          <a:srcRect/>
          <a:stretch>
            <a:fillRect/>
          </a:stretch>
        </p:blipFill>
        <p:spPr bwMode="auto">
          <a:xfrm>
            <a:off x="5029200" y="1676400"/>
            <a:ext cx="3581400" cy="2819400"/>
          </a:xfrm>
          <a:prstGeom prst="rect">
            <a:avLst/>
          </a:prstGeom>
          <a:noFill/>
          <a:ln w="9525">
            <a:noFill/>
            <a:miter lim="800000"/>
            <a:headEnd/>
            <a:tailEnd/>
          </a:ln>
        </p:spPr>
      </p:pic>
      <p:pic>
        <p:nvPicPr>
          <p:cNvPr id="6" name="Afbeelding 5" descr="H:\smj\kerst+overige 053.jpg"/>
          <p:cNvPicPr/>
          <p:nvPr/>
        </p:nvPicPr>
        <p:blipFill>
          <a:blip r:embed="rId4" cstate="print"/>
          <a:srcRect/>
          <a:stretch>
            <a:fillRect/>
          </a:stretch>
        </p:blipFill>
        <p:spPr bwMode="auto">
          <a:xfrm>
            <a:off x="1905000" y="3733800"/>
            <a:ext cx="4114800" cy="28194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En </a:t>
            </a:r>
            <a:r>
              <a:rPr lang="en-US" dirty="0" err="1" smtClean="0"/>
              <a:t>nog</a:t>
            </a:r>
            <a:r>
              <a:rPr lang="en-US" dirty="0" smtClean="0"/>
              <a:t> </a:t>
            </a:r>
            <a:r>
              <a:rPr lang="en-US" dirty="0" err="1" smtClean="0"/>
              <a:t>maar</a:t>
            </a:r>
            <a:r>
              <a:rPr lang="en-US" dirty="0"/>
              <a:t> </a:t>
            </a:r>
            <a:r>
              <a:rPr lang="en-US" dirty="0" err="1" smtClean="0"/>
              <a:t>wat</a:t>
            </a:r>
            <a:r>
              <a:rPr lang="en-US" dirty="0" smtClean="0"/>
              <a:t> </a:t>
            </a:r>
            <a:r>
              <a:rPr lang="en-US" dirty="0" err="1" smtClean="0"/>
              <a:t>uitje’s</a:t>
            </a:r>
            <a:endParaRPr lang="en-US" dirty="0"/>
          </a:p>
        </p:txBody>
      </p:sp>
      <p:pic>
        <p:nvPicPr>
          <p:cNvPr id="4" name="Tijdelijke aanduiding voor inhoud 3" descr="H:\smj\weekend-SMJ2008 002.jpg"/>
          <p:cNvPicPr>
            <a:picLocks noGrp="1"/>
          </p:cNvPicPr>
          <p:nvPr>
            <p:ph idx="1"/>
          </p:nvPr>
        </p:nvPicPr>
        <p:blipFill>
          <a:blip r:embed="rId2" cstate="print"/>
          <a:srcRect/>
          <a:stretch>
            <a:fillRect/>
          </a:stretch>
        </p:blipFill>
        <p:spPr bwMode="auto">
          <a:xfrm>
            <a:off x="304801" y="1219201"/>
            <a:ext cx="4038600" cy="3048000"/>
          </a:xfrm>
          <a:prstGeom prst="rect">
            <a:avLst/>
          </a:prstGeom>
          <a:noFill/>
          <a:ln w="9525">
            <a:noFill/>
            <a:miter lim="800000"/>
            <a:headEnd/>
            <a:tailEnd/>
          </a:ln>
        </p:spPr>
      </p:pic>
      <p:pic>
        <p:nvPicPr>
          <p:cNvPr id="5" name="Afbeelding 4" descr="F:\Bestuursuitje SMJ 2007\HPIM5587.JPG"/>
          <p:cNvPicPr/>
          <p:nvPr/>
        </p:nvPicPr>
        <p:blipFill>
          <a:blip r:embed="rId3" cstate="print"/>
          <a:srcRect/>
          <a:stretch>
            <a:fillRect/>
          </a:stretch>
        </p:blipFill>
        <p:spPr bwMode="auto">
          <a:xfrm>
            <a:off x="4419600" y="1676400"/>
            <a:ext cx="3591282" cy="2705100"/>
          </a:xfrm>
          <a:prstGeom prst="rect">
            <a:avLst/>
          </a:prstGeom>
          <a:noFill/>
          <a:ln w="9525">
            <a:noFill/>
            <a:miter lim="800000"/>
            <a:headEnd/>
            <a:tailEnd/>
          </a:ln>
        </p:spPr>
      </p:pic>
      <p:pic>
        <p:nvPicPr>
          <p:cNvPr id="6" name="Afbeelding 5" descr="F:\Bestuursuitje SMJ 2007\HPIM5589.JPG"/>
          <p:cNvPicPr/>
          <p:nvPr/>
        </p:nvPicPr>
        <p:blipFill>
          <a:blip r:embed="rId4" cstate="print"/>
          <a:srcRect/>
          <a:stretch>
            <a:fillRect/>
          </a:stretch>
        </p:blipFill>
        <p:spPr bwMode="auto">
          <a:xfrm>
            <a:off x="1066800" y="3657600"/>
            <a:ext cx="3662096" cy="2758440"/>
          </a:xfrm>
          <a:prstGeom prst="rect">
            <a:avLst/>
          </a:prstGeom>
          <a:noFill/>
          <a:ln w="9525">
            <a:noFill/>
            <a:miter lim="800000"/>
            <a:headEnd/>
            <a:tailEnd/>
          </a:ln>
        </p:spPr>
      </p:pic>
      <p:pic>
        <p:nvPicPr>
          <p:cNvPr id="7" name="Afbeelding 6" descr="F:\Weekend SMJ 2008\CIMG0305.JPG"/>
          <p:cNvPicPr/>
          <p:nvPr/>
        </p:nvPicPr>
        <p:blipFill>
          <a:blip r:embed="rId5" cstate="print"/>
          <a:srcRect/>
          <a:stretch>
            <a:fillRect/>
          </a:stretch>
        </p:blipFill>
        <p:spPr bwMode="auto">
          <a:xfrm>
            <a:off x="4572000" y="3886200"/>
            <a:ext cx="3810000" cy="25908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pic>
        <p:nvPicPr>
          <p:cNvPr id="4" name="Tijdelijke aanduiding voor inhoud 3" descr="F:\Zonnewijzer bestuurs uitje 10-12-05\HPIM1189.JPG"/>
          <p:cNvPicPr>
            <a:picLocks noGrp="1"/>
          </p:cNvPicPr>
          <p:nvPr>
            <p:ph idx="1"/>
          </p:nvPr>
        </p:nvPicPr>
        <p:blipFill>
          <a:blip r:embed="rId2" cstate="print"/>
          <a:srcRect/>
          <a:stretch>
            <a:fillRect/>
          </a:stretch>
        </p:blipFill>
        <p:spPr bwMode="auto">
          <a:xfrm>
            <a:off x="304801" y="228601"/>
            <a:ext cx="4267200" cy="3124200"/>
          </a:xfrm>
          <a:prstGeom prst="rect">
            <a:avLst/>
          </a:prstGeom>
          <a:noFill/>
          <a:ln w="9525">
            <a:noFill/>
            <a:miter lim="800000"/>
            <a:headEnd/>
            <a:tailEnd/>
          </a:ln>
        </p:spPr>
      </p:pic>
      <p:pic>
        <p:nvPicPr>
          <p:cNvPr id="5" name="Afbeelding 4" descr="F:\Zonnewijzer bestuurs uitje 10-12-05\HPIM1190.JPG"/>
          <p:cNvPicPr/>
          <p:nvPr/>
        </p:nvPicPr>
        <p:blipFill>
          <a:blip r:embed="rId3" cstate="print"/>
          <a:srcRect/>
          <a:stretch>
            <a:fillRect/>
          </a:stretch>
        </p:blipFill>
        <p:spPr bwMode="auto">
          <a:xfrm>
            <a:off x="457200" y="3733800"/>
            <a:ext cx="3352800" cy="2590800"/>
          </a:xfrm>
          <a:prstGeom prst="rect">
            <a:avLst/>
          </a:prstGeom>
          <a:noFill/>
          <a:ln w="9525">
            <a:noFill/>
            <a:miter lim="800000"/>
            <a:headEnd/>
            <a:tailEnd/>
          </a:ln>
        </p:spPr>
      </p:pic>
      <p:pic>
        <p:nvPicPr>
          <p:cNvPr id="6" name="Afbeelding 5" descr="H:\smj\kerst+overige 067.jpg"/>
          <p:cNvPicPr/>
          <p:nvPr/>
        </p:nvPicPr>
        <p:blipFill>
          <a:blip r:embed="rId4" cstate="print"/>
          <a:srcRect/>
          <a:stretch>
            <a:fillRect/>
          </a:stretch>
        </p:blipFill>
        <p:spPr bwMode="auto">
          <a:xfrm>
            <a:off x="4267200" y="2667000"/>
            <a:ext cx="4648200" cy="35814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762000"/>
            <a:ext cx="8229600" cy="1143000"/>
          </a:xfrm>
        </p:spPr>
        <p:txBody>
          <a:bodyPr>
            <a:noAutofit/>
          </a:bodyPr>
          <a:lstStyle/>
          <a:p>
            <a:r>
              <a:rPr lang="nl-NL" sz="3200" b="1" dirty="0" smtClean="0"/>
              <a:t>2011</a:t>
            </a:r>
            <a:r>
              <a:rPr lang="nl-NL" sz="3200" b="1" dirty="0"/>
              <a:t> </a:t>
            </a:r>
            <a:r>
              <a:rPr lang="en-US" sz="3200" dirty="0"/>
              <a:t/>
            </a:r>
            <a:br>
              <a:rPr lang="en-US" sz="3200" dirty="0"/>
            </a:br>
            <a:r>
              <a:rPr lang="nl-NL" sz="3200" b="1" dirty="0"/>
              <a:t>Vorig jaar moest er even wat recht gezet worden i.v.m. geluidsoverlast. Het bestuur </a:t>
            </a:r>
            <a:r>
              <a:rPr lang="nl-NL" sz="3200" b="1" dirty="0" err="1" smtClean="0"/>
              <a:t>heiste</a:t>
            </a:r>
            <a:r>
              <a:rPr lang="nl-NL" sz="3200" b="1" dirty="0" smtClean="0"/>
              <a:t> </a:t>
            </a:r>
            <a:r>
              <a:rPr lang="nl-NL" sz="3200" b="1" dirty="0"/>
              <a:t>zich hiervoor in het zondagse goed.</a:t>
            </a:r>
            <a:r>
              <a:rPr lang="en-US" sz="3200" dirty="0"/>
              <a:t/>
            </a:r>
            <a:br>
              <a:rPr lang="en-US" sz="3200" dirty="0"/>
            </a:br>
            <a:endParaRPr lang="en-US" sz="3200" dirty="0"/>
          </a:p>
        </p:txBody>
      </p:sp>
      <p:pic>
        <p:nvPicPr>
          <p:cNvPr id="4" name="Tijdelijke aanduiding voor inhoud 3" descr="http://a7.sphotos.ak.fbcdn.net/hphotos-ak-ash4/388464_265190256872813_1991920420_n.jpg"/>
          <p:cNvPicPr>
            <a:picLocks noGrp="1"/>
          </p:cNvPicPr>
          <p:nvPr>
            <p:ph idx="1"/>
          </p:nvPr>
        </p:nvPicPr>
        <p:blipFill>
          <a:blip r:embed="rId2" cstate="print"/>
          <a:srcRect/>
          <a:stretch>
            <a:fillRect/>
          </a:stretch>
        </p:blipFill>
        <p:spPr bwMode="auto">
          <a:xfrm>
            <a:off x="1066800" y="2209800"/>
            <a:ext cx="7086600" cy="40386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sp>
        <p:nvSpPr>
          <p:cNvPr id="3" name="Tijdelijke aanduiding voor inhoud 2"/>
          <p:cNvSpPr>
            <a:spLocks noGrp="1"/>
          </p:cNvSpPr>
          <p:nvPr>
            <p:ph idx="1"/>
          </p:nvPr>
        </p:nvSpPr>
        <p:spPr>
          <a:xfrm>
            <a:off x="457200" y="304800"/>
            <a:ext cx="8229600" cy="3733799"/>
          </a:xfrm>
        </p:spPr>
        <p:txBody>
          <a:bodyPr>
            <a:normAutofit fontScale="92500" lnSpcReduction="10000"/>
          </a:bodyPr>
          <a:lstStyle/>
          <a:p>
            <a:r>
              <a:rPr lang="nl-NL" b="1" dirty="0"/>
              <a:t>Nadat de alom bekende “huisjes” gesloten moeten worden staat de Marker jeugd op straat, als antwoord hierop word een pastorie van de kerk omgebouwd tot jeugdhonk.</a:t>
            </a:r>
            <a:endParaRPr lang="en-US" dirty="0"/>
          </a:p>
          <a:p>
            <a:r>
              <a:rPr lang="nl-NL" b="1" dirty="0"/>
              <a:t>De zonnewijzer opent zijn deuren in 1972, hiermee is de Stichting Marker Jongeren vereniging geboren.</a:t>
            </a:r>
            <a:endParaRPr lang="en-US" dirty="0"/>
          </a:p>
          <a:p>
            <a:r>
              <a:rPr lang="nl-NL" b="1" dirty="0"/>
              <a:t>Inmiddels zijn uit de SMJ voort gekomen: </a:t>
            </a:r>
            <a:endParaRPr lang="en-US" dirty="0"/>
          </a:p>
        </p:txBody>
      </p:sp>
      <p:pic>
        <p:nvPicPr>
          <p:cNvPr id="4" name="Afbeelding 3"/>
          <p:cNvPicPr/>
          <p:nvPr/>
        </p:nvPicPr>
        <p:blipFill>
          <a:blip r:embed="rId2" cstate="print"/>
          <a:srcRect/>
          <a:stretch>
            <a:fillRect/>
          </a:stretch>
        </p:blipFill>
        <p:spPr bwMode="auto">
          <a:xfrm>
            <a:off x="1600200" y="4038600"/>
            <a:ext cx="5753735" cy="217360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62000"/>
            <a:ext cx="8229600" cy="1143000"/>
          </a:xfrm>
        </p:spPr>
        <p:txBody>
          <a:bodyPr>
            <a:normAutofit fontScale="90000"/>
          </a:bodyPr>
          <a:lstStyle/>
          <a:p>
            <a:r>
              <a:rPr lang="nl-NL" b="1" dirty="0"/>
              <a:t>Wederom een bestuursuitje. Dit maal op bezoek bij Amsterdamse travestieten</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descr="C:\Users\Griet\Downloads\CIMG0483.JPG"/>
          <p:cNvPicPr/>
          <p:nvPr/>
        </p:nvPicPr>
        <p:blipFill>
          <a:blip r:embed="rId2" cstate="print"/>
          <a:srcRect/>
          <a:stretch>
            <a:fillRect/>
          </a:stretch>
        </p:blipFill>
        <p:spPr bwMode="auto">
          <a:xfrm>
            <a:off x="838200" y="1981200"/>
            <a:ext cx="7391400" cy="44958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762000"/>
            <a:ext cx="8229600" cy="1143000"/>
          </a:xfrm>
        </p:spPr>
        <p:txBody>
          <a:bodyPr>
            <a:noAutofit/>
          </a:bodyPr>
          <a:lstStyle/>
          <a:p>
            <a:r>
              <a:rPr lang="en-US" sz="3200" dirty="0"/>
              <a:t/>
            </a:r>
            <a:br>
              <a:rPr lang="en-US" sz="3200" dirty="0"/>
            </a:br>
            <a:r>
              <a:rPr lang="nl-NL" sz="3200" b="1" dirty="0"/>
              <a:t>Nu zijn we aangekomen in 2012 </a:t>
            </a:r>
            <a:r>
              <a:rPr lang="nl-NL" sz="3200" b="1" dirty="0" smtClean="0"/>
              <a:t/>
            </a:r>
            <a:br>
              <a:rPr lang="nl-NL" sz="3200" b="1" dirty="0" smtClean="0"/>
            </a:br>
            <a:r>
              <a:rPr lang="nl-NL" sz="3200" b="1" dirty="0"/>
              <a:t> Huidig bestuur:</a:t>
            </a:r>
            <a:r>
              <a:rPr lang="en-US" sz="3200" dirty="0"/>
              <a:t/>
            </a:r>
            <a:br>
              <a:rPr lang="en-US" sz="3200" dirty="0"/>
            </a:br>
            <a:r>
              <a:rPr lang="en-US" sz="3200" dirty="0"/>
              <a:t/>
            </a:r>
            <a:br>
              <a:rPr lang="en-US" sz="3200" dirty="0"/>
            </a:br>
            <a:endParaRPr lang="en-US" sz="3200"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685800" y="2209800"/>
            <a:ext cx="7848600" cy="38862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1066800"/>
            <a:ext cx="8229600" cy="1143000"/>
          </a:xfrm>
        </p:spPr>
        <p:txBody>
          <a:bodyPr>
            <a:noAutofit/>
          </a:bodyPr>
          <a:lstStyle/>
          <a:p>
            <a:r>
              <a:rPr lang="nl-NL" sz="3600" b="1" dirty="0"/>
              <a:t>Voor alle mensen die al een tijdje niet meer in de zonnewijzer zijn geweest zijn hier een aantal foto’s van het laatste jaar om een impressie te krijgen.</a:t>
            </a:r>
            <a:r>
              <a:rPr lang="en-US" sz="3600" dirty="0"/>
              <a:t/>
            </a:r>
            <a:br>
              <a:rPr lang="en-US" sz="3600" dirty="0"/>
            </a:br>
            <a:endParaRPr lang="en-US" sz="3600" dirty="0"/>
          </a:p>
        </p:txBody>
      </p:sp>
      <p:pic>
        <p:nvPicPr>
          <p:cNvPr id="4" name="Afbeelding 3" descr="cimg0423kopiren.jpg"/>
          <p:cNvPicPr/>
          <p:nvPr/>
        </p:nvPicPr>
        <p:blipFill>
          <a:blip r:embed="rId2" cstate="print"/>
          <a:srcRect/>
          <a:stretch>
            <a:fillRect/>
          </a:stretch>
        </p:blipFill>
        <p:spPr bwMode="auto">
          <a:xfrm>
            <a:off x="685800" y="2590800"/>
            <a:ext cx="2827667" cy="2119646"/>
          </a:xfrm>
          <a:prstGeom prst="rect">
            <a:avLst/>
          </a:prstGeom>
          <a:noFill/>
          <a:ln w="9525">
            <a:noFill/>
            <a:miter lim="800000"/>
            <a:headEnd/>
            <a:tailEnd/>
          </a:ln>
        </p:spPr>
      </p:pic>
      <p:pic>
        <p:nvPicPr>
          <p:cNvPr id="5" name="Afbeelding 4" descr="cimg0416kopiren.jpg"/>
          <p:cNvPicPr/>
          <p:nvPr/>
        </p:nvPicPr>
        <p:blipFill>
          <a:blip r:embed="rId3" cstate="print"/>
          <a:srcRect/>
          <a:stretch>
            <a:fillRect/>
          </a:stretch>
        </p:blipFill>
        <p:spPr bwMode="auto">
          <a:xfrm>
            <a:off x="3200400" y="2514600"/>
            <a:ext cx="2784535" cy="2087315"/>
          </a:xfrm>
          <a:prstGeom prst="rect">
            <a:avLst/>
          </a:prstGeom>
          <a:noFill/>
          <a:ln w="9525">
            <a:noFill/>
            <a:miter lim="800000"/>
            <a:headEnd/>
            <a:tailEnd/>
          </a:ln>
        </p:spPr>
      </p:pic>
      <p:pic>
        <p:nvPicPr>
          <p:cNvPr id="6" name="Afbeelding 5" descr="cimg0409kopiren.jpg"/>
          <p:cNvPicPr/>
          <p:nvPr/>
        </p:nvPicPr>
        <p:blipFill>
          <a:blip r:embed="rId4" cstate="print"/>
          <a:srcRect/>
          <a:stretch>
            <a:fillRect/>
          </a:stretch>
        </p:blipFill>
        <p:spPr bwMode="auto">
          <a:xfrm>
            <a:off x="5562600" y="2819400"/>
            <a:ext cx="2758656" cy="2067916"/>
          </a:xfrm>
          <a:prstGeom prst="rect">
            <a:avLst/>
          </a:prstGeom>
          <a:noFill/>
          <a:ln w="9525">
            <a:noFill/>
            <a:miter lim="800000"/>
            <a:headEnd/>
            <a:tailEnd/>
          </a:ln>
        </p:spPr>
      </p:pic>
      <p:pic>
        <p:nvPicPr>
          <p:cNvPr id="7" name="Tijdelijke aanduiding voor inhoud 6" descr="cimg0405kopiren.jpg"/>
          <p:cNvPicPr>
            <a:picLocks noGrp="1"/>
          </p:cNvPicPr>
          <p:nvPr>
            <p:ph idx="1"/>
          </p:nvPr>
        </p:nvPicPr>
        <p:blipFill>
          <a:blip r:embed="rId5" cstate="print"/>
          <a:srcRect/>
          <a:stretch>
            <a:fillRect/>
          </a:stretch>
        </p:blipFill>
        <p:spPr bwMode="auto">
          <a:xfrm>
            <a:off x="609600" y="4495800"/>
            <a:ext cx="2971800" cy="2362200"/>
          </a:xfrm>
          <a:prstGeom prst="rect">
            <a:avLst/>
          </a:prstGeom>
          <a:noFill/>
          <a:ln w="9525">
            <a:noFill/>
            <a:miter lim="800000"/>
            <a:headEnd/>
            <a:tailEnd/>
          </a:ln>
        </p:spPr>
      </p:pic>
      <p:pic>
        <p:nvPicPr>
          <p:cNvPr id="8" name="Afbeelding 7" descr="dsc08233kopiren.jpg"/>
          <p:cNvPicPr/>
          <p:nvPr/>
        </p:nvPicPr>
        <p:blipFill>
          <a:blip r:embed="rId6" cstate="print"/>
          <a:srcRect/>
          <a:stretch>
            <a:fillRect/>
          </a:stretch>
        </p:blipFill>
        <p:spPr bwMode="auto">
          <a:xfrm>
            <a:off x="3429000" y="4419600"/>
            <a:ext cx="2827667" cy="2119983"/>
          </a:xfrm>
          <a:prstGeom prst="rect">
            <a:avLst/>
          </a:prstGeom>
          <a:noFill/>
          <a:ln w="9525">
            <a:noFill/>
            <a:miter lim="800000"/>
            <a:headEnd/>
            <a:tailEnd/>
          </a:ln>
        </p:spPr>
      </p:pic>
      <p:pic>
        <p:nvPicPr>
          <p:cNvPr id="9" name="Afbeelding 8" descr="kopiren5.jpg"/>
          <p:cNvPicPr/>
          <p:nvPr/>
        </p:nvPicPr>
        <p:blipFill>
          <a:blip r:embed="rId7" cstate="print"/>
          <a:srcRect/>
          <a:stretch>
            <a:fillRect/>
          </a:stretch>
        </p:blipFill>
        <p:spPr bwMode="auto">
          <a:xfrm>
            <a:off x="6096000" y="4792745"/>
            <a:ext cx="2758656" cy="206525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457200"/>
            <a:ext cx="8229600" cy="1143000"/>
          </a:xfrm>
        </p:spPr>
        <p:txBody>
          <a:bodyPr>
            <a:noAutofit/>
          </a:bodyPr>
          <a:lstStyle/>
          <a:p>
            <a:r>
              <a:rPr lang="nl-NL" sz="2800" b="1" dirty="0"/>
              <a:t>Over de jaren heen zijn er nogal wat bestuursleden geweest van de SMJ, hieronder een lijst van alle bestuursleden anno 2002</a:t>
            </a:r>
            <a:r>
              <a:rPr lang="en-US" sz="2800" dirty="0"/>
              <a:t/>
            </a:r>
            <a:br>
              <a:rPr lang="en-US" sz="2800" dirty="0"/>
            </a:br>
            <a:endParaRPr lang="en-US" sz="2800" dirty="0"/>
          </a:p>
        </p:txBody>
      </p:sp>
      <p:sp>
        <p:nvSpPr>
          <p:cNvPr id="3" name="Tijdelijke aanduiding voor inhoud 2"/>
          <p:cNvSpPr>
            <a:spLocks noGrp="1"/>
          </p:cNvSpPr>
          <p:nvPr>
            <p:ph idx="1"/>
          </p:nvPr>
        </p:nvSpPr>
        <p:spPr/>
        <p:txBody>
          <a:bodyPr/>
          <a:lstStyle/>
          <a:p>
            <a:endParaRPr lang="en-US" dirty="0"/>
          </a:p>
        </p:txBody>
      </p:sp>
      <p:pic>
        <p:nvPicPr>
          <p:cNvPr id="4" name="Afbeelding 3"/>
          <p:cNvPicPr/>
          <p:nvPr/>
        </p:nvPicPr>
        <p:blipFill>
          <a:blip r:embed="rId2" cstate="print"/>
          <a:srcRect/>
          <a:stretch>
            <a:fillRect/>
          </a:stretch>
        </p:blipFill>
        <p:spPr bwMode="auto">
          <a:xfrm>
            <a:off x="533400" y="1600200"/>
            <a:ext cx="8153400" cy="50292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762000" y="304800"/>
            <a:ext cx="8001000" cy="53340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609600" y="533400"/>
            <a:ext cx="8077200" cy="57912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381000" y="304800"/>
            <a:ext cx="8382000" cy="60960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381000" y="533400"/>
            <a:ext cx="8382000" cy="54864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1066800"/>
            <a:ext cx="8229600" cy="1143000"/>
          </a:xfrm>
        </p:spPr>
        <p:txBody>
          <a:bodyPr>
            <a:noAutofit/>
          </a:bodyPr>
          <a:lstStyle/>
          <a:p>
            <a:r>
              <a:rPr lang="nl-NL" sz="3200" b="1" dirty="0"/>
              <a:t>Bijna elk jaar wordt er ook een viscompetitie en een fietstocht georganiseerd door de SMJ, als blijk van het voltooien van deze evenementen krijgt iedere deelnemer een vaantje. Hieronder een aantal van deze vaantjes afgebeeld</a:t>
            </a:r>
            <a:endParaRPr lang="en-US" sz="3200"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1752600" y="3276600"/>
            <a:ext cx="5638800" cy="32766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3200400"/>
            <a:ext cx="8229600" cy="1143000"/>
          </a:xfrm>
        </p:spPr>
        <p:txBody>
          <a:bodyPr>
            <a:normAutofit fontScale="90000"/>
          </a:bodyPr>
          <a:lstStyle/>
          <a:p>
            <a:r>
              <a:rPr lang="nl-NL" b="1" dirty="0"/>
              <a:t>Deze presentatie en alle activiteiten van vandaag worden u aangeboden door de SMJ, laten we de afgelopen 40 jaar vieren en op naar de volgende 40!</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3382962"/>
          </a:xfrm>
        </p:spPr>
        <p:txBody>
          <a:bodyPr>
            <a:normAutofit fontScale="90000"/>
          </a:bodyPr>
          <a:lstStyle/>
          <a:p>
            <a:r>
              <a:rPr lang="nl-NL" b="1" dirty="0" smtClean="0"/>
              <a:t>1973</a:t>
            </a:r>
            <a:r>
              <a:rPr lang="nl-NL" b="1" dirty="0"/>
              <a:t> </a:t>
            </a:r>
            <a:r>
              <a:rPr lang="en-US" dirty="0"/>
              <a:t/>
            </a:r>
            <a:br>
              <a:rPr lang="en-US" dirty="0"/>
            </a:br>
            <a:r>
              <a:rPr lang="nl-NL" b="1" dirty="0"/>
              <a:t>In dit jaar werd er een team uitgenodigd voor een vriendelijk potje voetbal tegen de afgevaardigden van de SMJ</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228600" y="3200400"/>
            <a:ext cx="2743200" cy="3188970"/>
          </a:xfrm>
          <a:prstGeom prst="rect">
            <a:avLst/>
          </a:prstGeom>
          <a:noFill/>
          <a:ln w="9525">
            <a:noFill/>
            <a:miter lim="800000"/>
            <a:headEnd/>
            <a:tailEnd/>
          </a:ln>
        </p:spPr>
      </p:pic>
      <p:pic>
        <p:nvPicPr>
          <p:cNvPr id="5" name="Afbeelding 4"/>
          <p:cNvPicPr/>
          <p:nvPr/>
        </p:nvPicPr>
        <p:blipFill>
          <a:blip r:embed="rId3" cstate="print"/>
          <a:srcRect/>
          <a:stretch>
            <a:fillRect/>
          </a:stretch>
        </p:blipFill>
        <p:spPr bwMode="auto">
          <a:xfrm>
            <a:off x="3048000" y="3657600"/>
            <a:ext cx="5753735" cy="293306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 	</a:t>
            </a:r>
            <a:endParaRPr lang="en-US" dirty="0"/>
          </a:p>
        </p:txBody>
      </p:sp>
      <p:sp>
        <p:nvSpPr>
          <p:cNvPr id="3" name="Tijdelijke aanduiding voor inhoud 2"/>
          <p:cNvSpPr>
            <a:spLocks noGrp="1"/>
          </p:cNvSpPr>
          <p:nvPr>
            <p:ph idx="1"/>
          </p:nvPr>
        </p:nvSpPr>
        <p:spPr/>
        <p:txBody>
          <a:bodyPr>
            <a:normAutofit fontScale="85000" lnSpcReduction="10000"/>
          </a:bodyPr>
          <a:lstStyle/>
          <a:p>
            <a:r>
              <a:rPr lang="nl-NL" b="1" dirty="0"/>
              <a:t>Deze presentatie is in elkaar gezet door </a:t>
            </a:r>
            <a:r>
              <a:rPr lang="nl-NL" b="1" dirty="0" err="1"/>
              <a:t>Colin</a:t>
            </a:r>
            <a:r>
              <a:rPr lang="nl-NL" b="1" dirty="0"/>
              <a:t> Groot en ik stel mij niet verantwoordelijk voor eventuele fouten die erin staan. Speciale dank gaat uit naar Pieter </a:t>
            </a:r>
            <a:r>
              <a:rPr lang="nl-NL" b="1" dirty="0" err="1"/>
              <a:t>Elbert</a:t>
            </a:r>
            <a:r>
              <a:rPr lang="nl-NL" b="1"/>
              <a:t> </a:t>
            </a:r>
            <a:r>
              <a:rPr lang="nl-NL" b="1" smtClean="0"/>
              <a:t>Pereboom </a:t>
            </a:r>
            <a:r>
              <a:rPr lang="nl-NL" b="1" dirty="0"/>
              <a:t>die jaren lang het nieuws en foto’s van de SMJ en MES heeft bij gehouden. Zonder hem zou deze presentatie niet bestaan (ik heb namelijk 100% van de foto’s van zijn site gehaald</a:t>
            </a:r>
            <a:r>
              <a:rPr lang="nl-NL" b="1" dirty="0" smtClean="0"/>
              <a:t>).</a:t>
            </a:r>
          </a:p>
          <a:p>
            <a:r>
              <a:rPr lang="nl-NL" b="1" dirty="0" smtClean="0"/>
              <a:t>PEP is nog steeds bezig de site te updaten, als u materiaal heeft die geschikt is voor plaatsing kunt u hem contacteren</a:t>
            </a:r>
            <a:endParaRPr lang="en-US" dirty="0"/>
          </a:p>
          <a:p>
            <a:r>
              <a:rPr lang="nl-NL" b="1" dirty="0"/>
              <a:t> </a:t>
            </a:r>
            <a:endParaRPr lang="en-US" dirty="0"/>
          </a:p>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ijdelijke aanduiding voor inhoud 2"/>
          <p:cNvSpPr>
            <a:spLocks noGrp="1"/>
          </p:cNvSpPr>
          <p:nvPr>
            <p:ph idx="1"/>
          </p:nvPr>
        </p:nvSpPr>
        <p:spPr/>
        <p:txBody>
          <a:bodyPr/>
          <a:lstStyle/>
          <a:p>
            <a:endParaRPr lang="en-US"/>
          </a:p>
        </p:txBody>
      </p:sp>
      <p:pic>
        <p:nvPicPr>
          <p:cNvPr id="4" name="il_fi" descr="http://93.157.137.60/~fascinatio/user_images/nieuwsberichten-2/Proost.jpg"/>
          <p:cNvPicPr/>
          <p:nvPr/>
        </p:nvPicPr>
        <p:blipFill>
          <a:blip r:embed="rId2" cstate="print"/>
          <a:srcRect/>
          <a:stretch>
            <a:fillRect/>
          </a:stretch>
        </p:blipFill>
        <p:spPr bwMode="auto">
          <a:xfrm>
            <a:off x="1600200" y="762000"/>
            <a:ext cx="5791200" cy="54864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
            </a:r>
            <a:br>
              <a:rPr lang="en-US" dirty="0"/>
            </a:br>
            <a:r>
              <a:rPr lang="nl-NL" b="1" dirty="0"/>
              <a:t> </a:t>
            </a:r>
            <a:r>
              <a:rPr lang="en-US" dirty="0"/>
              <a:t/>
            </a:r>
            <a:br>
              <a:rPr lang="en-US" dirty="0"/>
            </a:br>
            <a:r>
              <a:rPr lang="nl-NL" b="1" dirty="0"/>
              <a:t>In 1982 werd de zonnewijzer verbeterd met betrekking tot de brand veiligheid</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2362200" y="2590800"/>
            <a:ext cx="4724400" cy="33528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8229600" cy="1417638"/>
          </a:xfrm>
        </p:spPr>
        <p:txBody>
          <a:bodyPr>
            <a:normAutofit fontScale="90000"/>
          </a:bodyPr>
          <a:lstStyle/>
          <a:p>
            <a:r>
              <a:rPr lang="en-US" dirty="0"/>
              <a:t/>
            </a:r>
            <a:br>
              <a:rPr lang="en-US" dirty="0"/>
            </a:br>
            <a:r>
              <a:rPr lang="nl-NL" b="1" dirty="0"/>
              <a:t> </a:t>
            </a:r>
            <a:r>
              <a:rPr lang="en-US" dirty="0"/>
              <a:t/>
            </a:r>
            <a:br>
              <a:rPr lang="en-US" dirty="0"/>
            </a:br>
            <a:r>
              <a:rPr lang="nl-NL" b="1" dirty="0"/>
              <a:t>Het berenpop festival in 1983 was groot nieuws in Waterland</a:t>
            </a:r>
            <a:r>
              <a:rPr lang="en-US" dirty="0"/>
              <a:t/>
            </a:r>
            <a:br>
              <a:rPr lang="en-US" dirty="0"/>
            </a:b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p:nvPr/>
        </p:nvPicPr>
        <p:blipFill>
          <a:blip r:embed="rId2" cstate="print"/>
          <a:srcRect/>
          <a:stretch>
            <a:fillRect/>
          </a:stretch>
        </p:blipFill>
        <p:spPr bwMode="auto">
          <a:xfrm>
            <a:off x="2057400" y="2057400"/>
            <a:ext cx="4343400" cy="36576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708</Words>
  <Application>Microsoft Office PowerPoint</Application>
  <PresentationFormat>Diavoorstelling (4:3)</PresentationFormat>
  <Paragraphs>77</Paragraphs>
  <Slides>71</Slides>
  <Notes>0</Notes>
  <HiddenSlides>0</HiddenSlides>
  <MMClips>0</MMClips>
  <ScaleCrop>false</ScaleCrop>
  <HeadingPairs>
    <vt:vector size="4" baseType="variant">
      <vt:variant>
        <vt:lpstr>Thema</vt:lpstr>
      </vt:variant>
      <vt:variant>
        <vt:i4>1</vt:i4>
      </vt:variant>
      <vt:variant>
        <vt:lpstr>Diatitels</vt:lpstr>
      </vt:variant>
      <vt:variant>
        <vt:i4>71</vt:i4>
      </vt:variant>
    </vt:vector>
  </HeadingPairs>
  <TitlesOfParts>
    <vt:vector size="72" baseType="lpstr">
      <vt:lpstr>Office-thema</vt:lpstr>
      <vt:lpstr>!!Presentatie 40 jaar SMJ!! </vt:lpstr>
      <vt:lpstr>Dia 2</vt:lpstr>
      <vt:lpstr>1972 De komst van de zonnewijzer! </vt:lpstr>
      <vt:lpstr>De zonnewijzer zoals hij er eerst uitzag </vt:lpstr>
      <vt:lpstr>En hier is de parel van de Kerkbuurt hoe hij er nu uitziet </vt:lpstr>
      <vt:lpstr>Dia 6</vt:lpstr>
      <vt:lpstr>1973  In dit jaar werd er een team uitgenodigd voor een vriendelijk potje voetbal tegen de afgevaardigden van de SMJ </vt:lpstr>
      <vt:lpstr>   In 1982 werd de zonnewijzer verbeterd met betrekking tot de brand veiligheid </vt:lpstr>
      <vt:lpstr>   Het berenpop festival in 1983 was groot nieuws in Waterland </vt:lpstr>
      <vt:lpstr>1984 In het verleden zijn er wel eens spanningen geweest met de “blauwe-zanders” uit Amsterdam-Noord </vt:lpstr>
      <vt:lpstr>De vedettes van de SMJ in 1984 op het pinkstertoernooi</vt:lpstr>
      <vt:lpstr>1985 En opniew komen de kicksen weer tevoorschijn </vt:lpstr>
      <vt:lpstr>Het eerste jubileum voor de SMJ (12,5 jaar) werd gevierd met het uitnodigen van de band “drukwerk” en een uitverkocht huis. </vt:lpstr>
      <vt:lpstr>1986  In dit jaar vond een cursus plaats over toen nog alKohol en drugs, hier een voorbeeld van het door de SMJ bestuursleden behaalde certificaat   </vt:lpstr>
      <vt:lpstr>Het lukt de SMJ om Lee Towers naar Marken te halen, dit is natuurlijk regionaal nieuws. </vt:lpstr>
      <vt:lpstr>1987 In dit glorieuze jaar word het zaalvoetbalteam van de SMJ kampioen! </vt:lpstr>
      <vt:lpstr>1988 In navolging van het kampioenschap van het jaar ervoor word het zaalvoetbal steeds populairder. </vt:lpstr>
      <vt:lpstr>Ter herrinering aan de sportdag werd een vaantje uitgereikd in 1988. In datzelfde jaar werd ook de zonnewijzer verbouwd, deze verbouwing duurde voort en eindigde in 1989. </vt:lpstr>
      <vt:lpstr>Ook wordt er in dit jaar een invalide oprit gebouw bij de zonnewijzer die nu nog steeds aanwezig is </vt:lpstr>
      <vt:lpstr>1989  Elk jaar gaat de SMJ er op uit op een bestuursuitje, ditmaal naar “de Zedde” in Volendam om de bowlingskills eens tevoorschijn te toveren. </vt:lpstr>
      <vt:lpstr>One small step for a man, one giant leap for the Zonnewijzer. We krijgen voor het eerst een kleuren T.V.! </vt:lpstr>
      <vt:lpstr>  1990 Nog maar wat feesten, omdat we er zo goed in zijn </vt:lpstr>
      <vt:lpstr>  1991  Dit jaar is Corrie Konings te vinden op Marken, in een door de SMJ georganiseerd feest in het trefpunt </vt:lpstr>
      <vt:lpstr>  1992 Ook dit jaar weer een uitje voor het bestuur, het schijnt dat daar ook wel eens een biertje bij gedronken wordt.   </vt:lpstr>
      <vt:lpstr>Wat een feest, daar zijn ze weer</vt:lpstr>
      <vt:lpstr>Er word ons in dit jaar ook even een hart onder de riem gestoken door het blad NNC. </vt:lpstr>
      <vt:lpstr>1993 Dit jaar kan de zonnewijzer gerestaureerd worden door een cheque die ontvangen werd, mede door de donaties van het fonds “zomerzegels”. </vt:lpstr>
      <vt:lpstr>   Er werd in 1994 een groot feest georganiseerd door de SMJ in het trefpunt. </vt:lpstr>
      <vt:lpstr> 1995 Wanneer een bestuurslid de SMJ verlaat word hij of zij beloond voor bewezen diensten, in de vorm van een oorkonde. Hieronder is de betreffende oorkonde van Pieter Elbert Pereboom te zien die hij in ontvangst nam in 1995 na 8 jaar trouwe dienst. </vt:lpstr>
      <vt:lpstr>Nog wat georganiseerde feesten</vt:lpstr>
      <vt:lpstr>1996 Dit is het jaar waarin de dochtervereniging de “Marker Evenementen Stichting” word opgericht. </vt:lpstr>
      <vt:lpstr>Ook is dit jaar Imca Marina op Marken te vinden mede dankzij de SMJ. </vt:lpstr>
      <vt:lpstr>1997 In dit jaar bestond de SMJ 25 jaar en kwam er een jubileum nummer uit van het nieuwsblad. </vt:lpstr>
      <vt:lpstr>Het bestuur in dat jubileum jaar</vt:lpstr>
      <vt:lpstr>En treed Rob de Nijs op, op Marken</vt:lpstr>
      <vt:lpstr>Enkele van de activiteiten georganiseerd in 1988 door de SMJ.  </vt:lpstr>
      <vt:lpstr>1999 Waarschijnlijk niet dit jaar maar hier een foto van het halletje</vt:lpstr>
      <vt:lpstr>Ter ere van de millenium wissel word er een feesttent neergezet op het parkeerterrein </vt:lpstr>
      <vt:lpstr>2000 Waarschijnlijk ook niet dit jaar maar hier weer een bestuursuitje</vt:lpstr>
      <vt:lpstr>Dit jaar vind het festival “waterlandpop” plaats, met sterren als “ de Kast” op het programma. </vt:lpstr>
      <vt:lpstr>Ook is er nog plaats voor een country festival </vt:lpstr>
      <vt:lpstr>2001 Tienjarig bestaan gemeente waterland</vt:lpstr>
      <vt:lpstr>Dia 43</vt:lpstr>
      <vt:lpstr>   2002 De stichting bestaat 30 jaar en dit moet natuurlijk gevierd worden, en hoe?! </vt:lpstr>
      <vt:lpstr>Koninginnedag organiseren en in goede banen leiden is misschien wel een van de belangrijkste taken van de SMJ, hieronder ziet u een voorbeeld van de bedrijvigheid op 30 april-2002. </vt:lpstr>
      <vt:lpstr>Bestuur in 2002</vt:lpstr>
      <vt:lpstr>2003 Elk jaar werken de SMJ en de MES samen om de sint goed te ontvangen, elk jaar weer een succes </vt:lpstr>
      <vt:lpstr>Ook dit jaar weer een Koninginnedag, want sja die word ook steeds ouder.  </vt:lpstr>
      <vt:lpstr>  Een groot spektakel dit jaar, het septemberfeest. </vt:lpstr>
      <vt:lpstr>2004  Dolle pret achter de “kassa” </vt:lpstr>
      <vt:lpstr>En wederom iedereen in het oranje gehuld voor Koninginnedag, ditmaal in 2004.</vt:lpstr>
      <vt:lpstr>  2005 – 2010  De foto’s van deze jaren staan allemaal bij elkaar omdat het nogal moeilijk te onderscheiden is wat welk jaar is     </vt:lpstr>
      <vt:lpstr>Natuurlijk moet je 16 zijn om in de Zonnewijzer een biertje te mogen drinken. Hier is het expert leeftijdsteam te zien terwijl ze de gasten controleren. </vt:lpstr>
      <vt:lpstr>In 2007 bestaat de Marker dijk 50 jaar en dit word gevierd met het “50 jaar dijk” festival. </vt:lpstr>
      <vt:lpstr>Een sckokkende maar daarom niet minder leuke foto van een verkleed bestuur en de pyama party </vt:lpstr>
      <vt:lpstr>Wat fotos van de beroemde SMJ tafel in de bestuurskamer, tijdens een bestuursuitje </vt:lpstr>
      <vt:lpstr>En nog maar wat uitje’s</vt:lpstr>
      <vt:lpstr>Dia 58</vt:lpstr>
      <vt:lpstr>2011  Vorig jaar moest er even wat recht gezet worden i.v.m. geluidsoverlast. Het bestuur heiste zich hiervoor in het zondagse goed. </vt:lpstr>
      <vt:lpstr>Wederom een bestuursuitje. Dit maal op bezoek bij Amsterdamse travestieten </vt:lpstr>
      <vt:lpstr> Nu zijn we aangekomen in 2012   Huidig bestuur:  </vt:lpstr>
      <vt:lpstr>Voor alle mensen die al een tijdje niet meer in de zonnewijzer zijn geweest zijn hier een aantal foto’s van het laatste jaar om een impressie te krijgen. </vt:lpstr>
      <vt:lpstr>Over de jaren heen zijn er nogal wat bestuursleden geweest van de SMJ, hieronder een lijst van alle bestuursleden anno 2002 </vt:lpstr>
      <vt:lpstr>Dia 64</vt:lpstr>
      <vt:lpstr>Dia 65</vt:lpstr>
      <vt:lpstr>Dia 66</vt:lpstr>
      <vt:lpstr>Dia 67</vt:lpstr>
      <vt:lpstr>Bijna elk jaar wordt er ook een viscompetitie en een fietstocht georganiseerd door de SMJ, als blijk van het voltooien van deze evenementen krijgt iedere deelnemer een vaantje. Hieronder een aantal van deze vaantjes afgebeeld</vt:lpstr>
      <vt:lpstr>Deze presentatie en alle activiteiten van vandaag worden u aangeboden door de SMJ, laten we de afgelopen 40 jaar vieren en op naar de volgende 40! </vt:lpstr>
      <vt:lpstr>  </vt:lpstr>
      <vt:lpstr>Dia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40 jaar SMJ!!</dc:title>
  <dc:creator>Griet</dc:creator>
  <cp:lastModifiedBy>Pieter Pereboom</cp:lastModifiedBy>
  <cp:revision>10</cp:revision>
  <dcterms:created xsi:type="dcterms:W3CDTF">2012-08-30T10:42:01Z</dcterms:created>
  <dcterms:modified xsi:type="dcterms:W3CDTF">2012-09-02T19:05:09Z</dcterms:modified>
</cp:coreProperties>
</file>